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 id="2147483869" r:id="rId4"/>
  </p:sldMasterIdLst>
  <p:notesMasterIdLst>
    <p:notesMasterId r:id="rId17"/>
  </p:notesMasterIdLst>
  <p:handoutMasterIdLst>
    <p:handoutMasterId r:id="rId18"/>
  </p:handoutMasterIdLst>
  <p:sldIdLst>
    <p:sldId id="374" r:id="rId5"/>
    <p:sldId id="352" r:id="rId6"/>
    <p:sldId id="353" r:id="rId7"/>
    <p:sldId id="364" r:id="rId8"/>
    <p:sldId id="372" r:id="rId9"/>
    <p:sldId id="376" r:id="rId10"/>
    <p:sldId id="363" r:id="rId11"/>
    <p:sldId id="447" r:id="rId12"/>
    <p:sldId id="449" r:id="rId13"/>
    <p:sldId id="454" r:id="rId14"/>
    <p:sldId id="446" r:id="rId15"/>
    <p:sldId id="440" r:id="rId16"/>
  </p:sldIdLst>
  <p:sldSz cx="9144000" cy="6858000" type="screen4x3"/>
  <p:notesSz cx="6735763" cy="9866313"/>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521415D9-36F7-43E2-AB2F-B90AF26B5E84}">
      <p14:sectionLst xmlns:p14="http://schemas.microsoft.com/office/powerpoint/2010/main">
        <p14:section name="既定のセクション" id="{C53FD621-0E41-45D6-B783-CF16192A7416}">
          <p14:sldIdLst>
            <p14:sldId id="374"/>
            <p14:sldId id="352"/>
            <p14:sldId id="353"/>
            <p14:sldId id="364"/>
            <p14:sldId id="372"/>
            <p14:sldId id="376"/>
            <p14:sldId id="363"/>
            <p14:sldId id="447"/>
            <p14:sldId id="449"/>
            <p14:sldId id="454"/>
            <p14:sldId id="446"/>
            <p14:sldId id="440"/>
          </p14:sldIdLst>
        </p14:section>
        <p14:section name="タイトルなしのセクション" id="{7A4A86A1-740C-46E3-AE80-EAF8207698DB}">
          <p14:sldIdLst/>
        </p14:section>
      </p14:sectionLst>
    </p:ext>
    <p:ext uri="{EFAFB233-063F-42B5-8137-9DF3F51BA10A}">
      <p15:sldGuideLst xmlns:p15="http://schemas.microsoft.com/office/powerpoint/2012/main">
        <p15:guide id="1" orient="horz" pos="2069" userDrawn="1">
          <p15:clr>
            <a:srgbClr val="A4A3A4"/>
          </p15:clr>
        </p15:guide>
        <p15:guide id="2" pos="3198" userDrawn="1">
          <p15:clr>
            <a:srgbClr val="A4A3A4"/>
          </p15:clr>
        </p15:guide>
        <p15:guide id="4" orient="horz" pos="2387"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横江崇" initials="横江崇" lastIdx="0" clrIdx="0">
    <p:extLst>
      <p:ext uri="{19B8F6BF-5375-455C-9EA6-DF929625EA0E}">
        <p15:presenceInfo xmlns:p15="http://schemas.microsoft.com/office/powerpoint/2012/main" userId="7024026bd985ea3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5BE263C-DBD7-4A20-BB59-AAB30ACAA65A}" styleName="中間スタイル 3 - アクセント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A488322-F2BA-4B5B-9748-0D474271808F}" styleName="中間スタイル 3 - アクセント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94" autoAdjust="0"/>
    <p:restoredTop sz="94424" autoAdjust="0"/>
  </p:normalViewPr>
  <p:slideViewPr>
    <p:cSldViewPr>
      <p:cViewPr varScale="1">
        <p:scale>
          <a:sx n="71" d="100"/>
          <a:sy n="71" d="100"/>
        </p:scale>
        <p:origin x="1080" y="54"/>
      </p:cViewPr>
      <p:guideLst>
        <p:guide orient="horz" pos="2069"/>
        <p:guide pos="3198"/>
        <p:guide orient="horz" pos="2387"/>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415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slideMaster" Target="slideMasters/slideMaster2.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3.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970E5C4-6E48-4666-B477-DCDC4785F422}" type="doc">
      <dgm:prSet loTypeId="urn:microsoft.com/office/officeart/2005/8/layout/vList2" loCatId="list" qsTypeId="urn:microsoft.com/office/officeart/2005/8/quickstyle/simple5" qsCatId="simple" csTypeId="urn:microsoft.com/office/officeart/2005/8/colors/colorful1#1" csCatId="colorful" phldr="1"/>
      <dgm:spPr/>
      <dgm:t>
        <a:bodyPr/>
        <a:lstStyle/>
        <a:p>
          <a:endParaRPr kumimoji="1" lang="ja-JP" altLang="en-US"/>
        </a:p>
      </dgm:t>
    </dgm:pt>
    <dgm:pt modelId="{3EFED3EF-8864-49E7-B4B1-ACBF4CFCE31D}">
      <dgm:prSet custT="1"/>
      <dgm:spPr/>
      <dgm:t>
        <a:bodyPr/>
        <a:lstStyle/>
        <a:p>
          <a:pPr rtl="0"/>
          <a:r>
            <a:rPr kumimoji="1" lang="ja-JP" sz="2800" smtClean="0">
              <a:latin typeface="ＭＳ Ｐゴシック" panose="020B0600070205080204" pitchFamily="50" charset="-128"/>
              <a:ea typeface="ＭＳ Ｐゴシック" panose="020B0600070205080204" pitchFamily="50" charset="-128"/>
            </a:rPr>
            <a:t>主に中学卒業～</a:t>
          </a:r>
          <a:r>
            <a:rPr kumimoji="1" lang="en-US" sz="2800" smtClean="0">
              <a:latin typeface="ＭＳ Ｐゴシック" panose="020B0600070205080204" pitchFamily="50" charset="-128"/>
              <a:ea typeface="ＭＳ Ｐゴシック" panose="020B0600070205080204" pitchFamily="50" charset="-128"/>
            </a:rPr>
            <a:t>20</a:t>
          </a:r>
          <a:r>
            <a:rPr kumimoji="1" lang="ja-JP" sz="2800" smtClean="0">
              <a:latin typeface="ＭＳ Ｐゴシック" panose="020B0600070205080204" pitchFamily="50" charset="-128"/>
              <a:ea typeface="ＭＳ Ｐゴシック" panose="020B0600070205080204" pitchFamily="50" charset="-128"/>
            </a:rPr>
            <a:t>歳未満が対象（それ以外でもＯＫ）</a:t>
          </a:r>
          <a:endParaRPr lang="ja-JP" sz="2800" dirty="0">
            <a:latin typeface="ＭＳ Ｐゴシック" panose="020B0600070205080204" pitchFamily="50" charset="-128"/>
            <a:ea typeface="ＭＳ Ｐゴシック" panose="020B0600070205080204" pitchFamily="50" charset="-128"/>
          </a:endParaRPr>
        </a:p>
      </dgm:t>
    </dgm:pt>
    <dgm:pt modelId="{951C8DFB-0CC0-4447-9BFA-D1F4D43FF975}" type="parTrans" cxnId="{806E187D-7E5A-4E1F-B807-3628AD44C9A9}">
      <dgm:prSet/>
      <dgm:spPr/>
      <dgm:t>
        <a:bodyPr/>
        <a:lstStyle/>
        <a:p>
          <a:endParaRPr kumimoji="1" lang="ja-JP" altLang="en-US"/>
        </a:p>
      </dgm:t>
    </dgm:pt>
    <dgm:pt modelId="{11DA7B09-787D-4A1E-AEEB-23AB46FE0D30}" type="sibTrans" cxnId="{806E187D-7E5A-4E1F-B807-3628AD44C9A9}">
      <dgm:prSet/>
      <dgm:spPr/>
      <dgm:t>
        <a:bodyPr/>
        <a:lstStyle/>
        <a:p>
          <a:endParaRPr kumimoji="1" lang="ja-JP" altLang="en-US"/>
        </a:p>
      </dgm:t>
    </dgm:pt>
    <dgm:pt modelId="{55ECE369-7FFE-41DA-A583-A8777997CDCD}">
      <dgm:prSet custT="1"/>
      <dgm:spPr/>
      <dgm:t>
        <a:bodyPr/>
        <a:lstStyle/>
        <a:p>
          <a:pPr rtl="0"/>
          <a:r>
            <a:rPr lang="ja-JP" altLang="en-US" sz="2800" dirty="0" smtClean="0">
              <a:latin typeface="ＭＳ Ｐゴシック" panose="020B0600070205080204" pitchFamily="50" charset="-128"/>
              <a:ea typeface="ＭＳ Ｐゴシック" panose="020B0600070205080204" pitchFamily="50" charset="-128"/>
            </a:rPr>
            <a:t>大きな建物ではなく普通の家を使用</a:t>
          </a:r>
          <a:endParaRPr lang="ja-JP" altLang="en-US" sz="2800" dirty="0">
            <a:latin typeface="ＭＳ Ｐゴシック" panose="020B0600070205080204" pitchFamily="50" charset="-128"/>
            <a:ea typeface="ＭＳ Ｐゴシック" panose="020B0600070205080204" pitchFamily="50" charset="-128"/>
          </a:endParaRPr>
        </a:p>
      </dgm:t>
    </dgm:pt>
    <dgm:pt modelId="{80E060A5-67BE-4AB6-9646-BDEF132446C4}" type="parTrans" cxnId="{0F47342C-4717-47C4-A821-6E29A40C68A4}">
      <dgm:prSet/>
      <dgm:spPr/>
      <dgm:t>
        <a:bodyPr/>
        <a:lstStyle/>
        <a:p>
          <a:endParaRPr kumimoji="1" lang="ja-JP" altLang="en-US"/>
        </a:p>
      </dgm:t>
    </dgm:pt>
    <dgm:pt modelId="{8A9FBA33-6734-4382-B758-9BB55EAAFEA7}" type="sibTrans" cxnId="{0F47342C-4717-47C4-A821-6E29A40C68A4}">
      <dgm:prSet/>
      <dgm:spPr/>
      <dgm:t>
        <a:bodyPr/>
        <a:lstStyle/>
        <a:p>
          <a:endParaRPr kumimoji="1" lang="ja-JP" altLang="en-US"/>
        </a:p>
      </dgm:t>
    </dgm:pt>
    <dgm:pt modelId="{C9148E32-473A-4596-A110-0B68E60C0733}">
      <dgm:prSet custT="1"/>
      <dgm:spPr/>
      <dgm:t>
        <a:bodyPr/>
        <a:lstStyle/>
        <a:p>
          <a:pPr rtl="0"/>
          <a:r>
            <a:rPr lang="ja-JP" altLang="en-US" sz="2800" smtClean="0">
              <a:latin typeface="ＭＳ Ｐゴシック" panose="020B0600070205080204" pitchFamily="50" charset="-128"/>
              <a:ea typeface="ＭＳ Ｐゴシック" panose="020B0600070205080204" pitchFamily="50" charset="-128"/>
            </a:rPr>
            <a:t>大人（スタッフかボランティア）がいる家で一緒に生活</a:t>
          </a:r>
          <a:endParaRPr lang="ja-JP" altLang="en-US" sz="2800" dirty="0">
            <a:latin typeface="ＭＳ Ｐゴシック" panose="020B0600070205080204" pitchFamily="50" charset="-128"/>
            <a:ea typeface="ＭＳ Ｐゴシック" panose="020B0600070205080204" pitchFamily="50" charset="-128"/>
          </a:endParaRPr>
        </a:p>
      </dgm:t>
    </dgm:pt>
    <dgm:pt modelId="{A217A96E-2144-4014-B34C-AC26D6339727}" type="parTrans" cxnId="{2F1B8C02-F388-4311-9743-1168F1E35248}">
      <dgm:prSet/>
      <dgm:spPr/>
      <dgm:t>
        <a:bodyPr/>
        <a:lstStyle/>
        <a:p>
          <a:endParaRPr kumimoji="1" lang="ja-JP" altLang="en-US"/>
        </a:p>
      </dgm:t>
    </dgm:pt>
    <dgm:pt modelId="{0E45D70D-D922-49B5-91B1-246ACA52A3F4}" type="sibTrans" cxnId="{2F1B8C02-F388-4311-9743-1168F1E35248}">
      <dgm:prSet/>
      <dgm:spPr/>
      <dgm:t>
        <a:bodyPr/>
        <a:lstStyle/>
        <a:p>
          <a:endParaRPr kumimoji="1" lang="ja-JP" altLang="en-US"/>
        </a:p>
      </dgm:t>
    </dgm:pt>
    <dgm:pt modelId="{38C699C0-6008-481F-8170-DCC869DE782B}">
      <dgm:prSet custT="1"/>
      <dgm:spPr/>
      <dgm:t>
        <a:bodyPr/>
        <a:lstStyle/>
        <a:p>
          <a:pPr rtl="0"/>
          <a:r>
            <a:rPr lang="ja-JP" altLang="en-US" sz="2700" dirty="0" smtClean="0">
              <a:latin typeface="ＭＳ Ｐゴシック" panose="020B0600070205080204" pitchFamily="50" charset="-128"/>
              <a:ea typeface="ＭＳ Ｐゴシック" panose="020B0600070205080204" pitchFamily="50" charset="-128"/>
            </a:rPr>
            <a:t>安心して生活できる居場所がない</a:t>
          </a:r>
          <a:r>
            <a:rPr lang="ja-JP" altLang="en-US" sz="2700" dirty="0" smtClean="0">
              <a:latin typeface="ＭＳ Ｐゴシック" panose="020B0600070205080204" pitchFamily="50" charset="-128"/>
              <a:ea typeface="ＭＳ Ｐゴシック" panose="020B0600070205080204" pitchFamily="50" charset="-128"/>
            </a:rPr>
            <a:t>子ども（女子）が</a:t>
          </a:r>
          <a:r>
            <a:rPr lang="ja-JP" altLang="en-US" sz="2700" dirty="0" smtClean="0">
              <a:latin typeface="ＭＳ Ｐゴシック" panose="020B0600070205080204" pitchFamily="50" charset="-128"/>
              <a:ea typeface="ＭＳ Ｐゴシック" panose="020B0600070205080204" pitchFamily="50" charset="-128"/>
            </a:rPr>
            <a:t>利用</a:t>
          </a:r>
          <a:endParaRPr lang="en-US" altLang="ja-JP" sz="2700" dirty="0" smtClean="0">
            <a:latin typeface="ＭＳ Ｐゴシック" panose="020B0600070205080204" pitchFamily="50" charset="-128"/>
            <a:ea typeface="ＭＳ Ｐゴシック" panose="020B0600070205080204" pitchFamily="50" charset="-128"/>
          </a:endParaRPr>
        </a:p>
      </dgm:t>
    </dgm:pt>
    <dgm:pt modelId="{9B301813-4872-40F3-AE73-259F3AAA65E5}" type="parTrans" cxnId="{6C93C472-9360-4529-BAE4-F451E0782323}">
      <dgm:prSet/>
      <dgm:spPr/>
      <dgm:t>
        <a:bodyPr/>
        <a:lstStyle/>
        <a:p>
          <a:endParaRPr kumimoji="1" lang="ja-JP" altLang="en-US"/>
        </a:p>
      </dgm:t>
    </dgm:pt>
    <dgm:pt modelId="{6DF9EE2E-DF99-4EE7-99AE-06CDFC68BBC1}" type="sibTrans" cxnId="{6C93C472-9360-4529-BAE4-F451E0782323}">
      <dgm:prSet/>
      <dgm:spPr/>
      <dgm:t>
        <a:bodyPr/>
        <a:lstStyle/>
        <a:p>
          <a:endParaRPr kumimoji="1" lang="ja-JP" altLang="en-US"/>
        </a:p>
      </dgm:t>
    </dgm:pt>
    <dgm:pt modelId="{ABFD46F1-4DC5-4C43-A362-A2F35C15AED3}">
      <dgm:prSet custT="1"/>
      <dgm:spPr/>
      <dgm:t>
        <a:bodyPr/>
        <a:lstStyle/>
        <a:p>
          <a:pPr rtl="0"/>
          <a:r>
            <a:rPr lang="en-US" altLang="ja-JP" sz="2800" smtClean="0">
              <a:latin typeface="ＭＳ Ｐゴシック" panose="020B0600070205080204" pitchFamily="50" charset="-128"/>
              <a:ea typeface="ＭＳ Ｐゴシック" panose="020B0600070205080204" pitchFamily="50" charset="-128"/>
            </a:rPr>
            <a:t>2</a:t>
          </a:r>
          <a:r>
            <a:rPr lang="ja-JP" altLang="en-US" sz="2800" smtClean="0">
              <a:latin typeface="ＭＳ Ｐゴシック" panose="020B0600070205080204" pitchFamily="50" charset="-128"/>
              <a:ea typeface="ＭＳ Ｐゴシック" panose="020B0600070205080204" pitchFamily="50" charset="-128"/>
            </a:rPr>
            <a:t>か月くらいを目処に，次の居場所を見つけて退所</a:t>
          </a:r>
          <a:endParaRPr lang="ja-JP" sz="2800" dirty="0">
            <a:latin typeface="ＭＳ Ｐゴシック" panose="020B0600070205080204" pitchFamily="50" charset="-128"/>
            <a:ea typeface="ＭＳ Ｐゴシック" panose="020B0600070205080204" pitchFamily="50" charset="-128"/>
          </a:endParaRPr>
        </a:p>
      </dgm:t>
    </dgm:pt>
    <dgm:pt modelId="{96FF49CD-056D-4751-A815-B6B55D353D7E}" type="parTrans" cxnId="{D3EBB9CE-C02A-46F9-8158-43DDF42CFF9C}">
      <dgm:prSet/>
      <dgm:spPr/>
      <dgm:t>
        <a:bodyPr/>
        <a:lstStyle/>
        <a:p>
          <a:endParaRPr kumimoji="1" lang="ja-JP" altLang="en-US"/>
        </a:p>
      </dgm:t>
    </dgm:pt>
    <dgm:pt modelId="{C184ADA3-D92F-404C-8157-44060B1DF6A2}" type="sibTrans" cxnId="{D3EBB9CE-C02A-46F9-8158-43DDF42CFF9C}">
      <dgm:prSet/>
      <dgm:spPr/>
      <dgm:t>
        <a:bodyPr/>
        <a:lstStyle/>
        <a:p>
          <a:endParaRPr kumimoji="1" lang="ja-JP" altLang="en-US"/>
        </a:p>
      </dgm:t>
    </dgm:pt>
    <dgm:pt modelId="{28FDB490-AF35-4A0A-B5C7-2F4257427996}">
      <dgm:prSet custT="1"/>
      <dgm:spPr/>
      <dgm:t>
        <a:bodyPr/>
        <a:lstStyle/>
        <a:p>
          <a:pPr rtl="0"/>
          <a:r>
            <a:rPr lang="ja-JP" altLang="en-US" sz="2800" dirty="0" smtClean="0">
              <a:latin typeface="ＭＳ Ｐゴシック" panose="020B0600070205080204" pitchFamily="50" charset="-128"/>
              <a:ea typeface="ＭＳ Ｐゴシック" panose="020B0600070205080204" pitchFamily="50" charset="-128"/>
            </a:rPr>
            <a:t>定員は６名だけど，実際にいるのは</a:t>
          </a:r>
          <a:r>
            <a:rPr lang="en-US" altLang="ja-JP" sz="2800" dirty="0" smtClean="0">
              <a:latin typeface="ＭＳ Ｐゴシック" panose="020B0600070205080204" pitchFamily="50" charset="-128"/>
              <a:ea typeface="ＭＳ Ｐゴシック" panose="020B0600070205080204" pitchFamily="50" charset="-128"/>
            </a:rPr>
            <a:t>2</a:t>
          </a:r>
          <a:r>
            <a:rPr lang="ja-JP" altLang="en-US" sz="2800" dirty="0" smtClean="0">
              <a:latin typeface="ＭＳ Ｐゴシック" panose="020B0600070205080204" pitchFamily="50" charset="-128"/>
              <a:ea typeface="ＭＳ Ｐゴシック" panose="020B0600070205080204" pitchFamily="50" charset="-128"/>
            </a:rPr>
            <a:t>～</a:t>
          </a:r>
          <a:r>
            <a:rPr lang="en-US" altLang="ja-JP" sz="2800" dirty="0" smtClean="0">
              <a:latin typeface="ＭＳ Ｐゴシック" panose="020B0600070205080204" pitchFamily="50" charset="-128"/>
              <a:ea typeface="ＭＳ Ｐゴシック" panose="020B0600070205080204" pitchFamily="50" charset="-128"/>
            </a:rPr>
            <a:t>3</a:t>
          </a:r>
          <a:r>
            <a:rPr lang="ja-JP" altLang="en-US" sz="2800" dirty="0" smtClean="0">
              <a:latin typeface="ＭＳ Ｐゴシック" panose="020B0600070205080204" pitchFamily="50" charset="-128"/>
              <a:ea typeface="ＭＳ Ｐゴシック" panose="020B0600070205080204" pitchFamily="50" charset="-128"/>
            </a:rPr>
            <a:t>名</a:t>
          </a:r>
          <a:endParaRPr lang="ja-JP" sz="2800" dirty="0">
            <a:latin typeface="ＭＳ Ｐゴシック" panose="020B0600070205080204" pitchFamily="50" charset="-128"/>
            <a:ea typeface="ＭＳ Ｐゴシック" panose="020B0600070205080204" pitchFamily="50" charset="-128"/>
          </a:endParaRPr>
        </a:p>
      </dgm:t>
    </dgm:pt>
    <dgm:pt modelId="{69993582-853C-4591-B19F-CD00F09FA6B5}" type="parTrans" cxnId="{45802F74-3875-465A-AA39-4AAB076AD529}">
      <dgm:prSet/>
      <dgm:spPr/>
      <dgm:t>
        <a:bodyPr/>
        <a:lstStyle/>
        <a:p>
          <a:endParaRPr kumimoji="1" lang="ja-JP" altLang="en-US"/>
        </a:p>
      </dgm:t>
    </dgm:pt>
    <dgm:pt modelId="{CA696A3E-38C1-40DB-9178-BCAC96793BD0}" type="sibTrans" cxnId="{45802F74-3875-465A-AA39-4AAB076AD529}">
      <dgm:prSet/>
      <dgm:spPr/>
      <dgm:t>
        <a:bodyPr/>
        <a:lstStyle/>
        <a:p>
          <a:endParaRPr kumimoji="1" lang="ja-JP" altLang="en-US"/>
        </a:p>
      </dgm:t>
    </dgm:pt>
    <dgm:pt modelId="{E0CA6E68-FA45-43FE-B456-BDE646653A01}">
      <dgm:prSet custT="1"/>
      <dgm:spPr/>
      <dgm:t>
        <a:bodyPr/>
        <a:lstStyle/>
        <a:p>
          <a:pPr rtl="0"/>
          <a:r>
            <a:rPr lang="ja-JP" altLang="en-US" sz="2800" dirty="0" smtClean="0">
              <a:latin typeface="ＭＳ Ｐゴシック" panose="020B0600070205080204" pitchFamily="50" charset="-128"/>
              <a:ea typeface="ＭＳ Ｐゴシック" panose="020B0600070205080204" pitchFamily="50" charset="-128"/>
            </a:rPr>
            <a:t>保護と自立支援（子ども担当弁護士，他機関連携）</a:t>
          </a:r>
          <a:endParaRPr lang="ja-JP" altLang="en-US" sz="2800" dirty="0">
            <a:latin typeface="ＭＳ Ｐゴシック" panose="020B0600070205080204" pitchFamily="50" charset="-128"/>
            <a:ea typeface="ＭＳ Ｐゴシック" panose="020B0600070205080204" pitchFamily="50" charset="-128"/>
          </a:endParaRPr>
        </a:p>
      </dgm:t>
    </dgm:pt>
    <dgm:pt modelId="{DC5C703C-2213-45E8-AFAE-A1E264C4590C}" type="parTrans" cxnId="{C48DFF34-1D8B-413A-97E7-E9BDA82DD322}">
      <dgm:prSet/>
      <dgm:spPr/>
      <dgm:t>
        <a:bodyPr/>
        <a:lstStyle/>
        <a:p>
          <a:endParaRPr kumimoji="1" lang="ja-JP" altLang="en-US"/>
        </a:p>
      </dgm:t>
    </dgm:pt>
    <dgm:pt modelId="{392951F9-B3AF-4D21-858C-A98291746542}" type="sibTrans" cxnId="{C48DFF34-1D8B-413A-97E7-E9BDA82DD322}">
      <dgm:prSet/>
      <dgm:spPr/>
      <dgm:t>
        <a:bodyPr/>
        <a:lstStyle/>
        <a:p>
          <a:endParaRPr kumimoji="1" lang="ja-JP" altLang="en-US"/>
        </a:p>
      </dgm:t>
    </dgm:pt>
    <dgm:pt modelId="{AB8C00F1-2CA2-4A52-BEFE-AE094BE14B42}" type="pres">
      <dgm:prSet presAssocID="{0970E5C4-6E48-4666-B477-DCDC4785F422}" presName="linear" presStyleCnt="0">
        <dgm:presLayoutVars>
          <dgm:animLvl val="lvl"/>
          <dgm:resizeHandles val="exact"/>
        </dgm:presLayoutVars>
      </dgm:prSet>
      <dgm:spPr/>
      <dgm:t>
        <a:bodyPr/>
        <a:lstStyle/>
        <a:p>
          <a:endParaRPr kumimoji="1" lang="ja-JP" altLang="en-US"/>
        </a:p>
      </dgm:t>
    </dgm:pt>
    <dgm:pt modelId="{AE840622-CD39-4DB2-ACA8-9D013EA0EE5E}" type="pres">
      <dgm:prSet presAssocID="{38C699C0-6008-481F-8170-DCC869DE782B}" presName="parentText" presStyleLbl="node1" presStyleIdx="0" presStyleCnt="7" custAng="0" custLinFactY="7298" custLinFactNeighborX="2281" custLinFactNeighborY="100000">
        <dgm:presLayoutVars>
          <dgm:chMax val="0"/>
          <dgm:bulletEnabled val="1"/>
        </dgm:presLayoutVars>
      </dgm:prSet>
      <dgm:spPr/>
      <dgm:t>
        <a:bodyPr/>
        <a:lstStyle/>
        <a:p>
          <a:endParaRPr kumimoji="1" lang="ja-JP" altLang="en-US"/>
        </a:p>
      </dgm:t>
    </dgm:pt>
    <dgm:pt modelId="{5DAED22D-103D-4B70-9F36-1477CD7C47E8}" type="pres">
      <dgm:prSet presAssocID="{6DF9EE2E-DF99-4EE7-99AE-06CDFC68BBC1}" presName="spacer" presStyleCnt="0"/>
      <dgm:spPr/>
      <dgm:t>
        <a:bodyPr/>
        <a:lstStyle/>
        <a:p>
          <a:endParaRPr kumimoji="1" lang="ja-JP" altLang="en-US"/>
        </a:p>
      </dgm:t>
    </dgm:pt>
    <dgm:pt modelId="{2ED21842-61B0-430B-996E-93FE8F990F81}" type="pres">
      <dgm:prSet presAssocID="{3EFED3EF-8864-49E7-B4B1-ACBF4CFCE31D}" presName="parentText" presStyleLbl="node1" presStyleIdx="1" presStyleCnt="7">
        <dgm:presLayoutVars>
          <dgm:chMax val="0"/>
          <dgm:bulletEnabled val="1"/>
        </dgm:presLayoutVars>
      </dgm:prSet>
      <dgm:spPr/>
      <dgm:t>
        <a:bodyPr/>
        <a:lstStyle/>
        <a:p>
          <a:endParaRPr kumimoji="1" lang="ja-JP" altLang="en-US"/>
        </a:p>
      </dgm:t>
    </dgm:pt>
    <dgm:pt modelId="{1D595E76-0728-4F20-82ED-3809ED0EC0A6}" type="pres">
      <dgm:prSet presAssocID="{11DA7B09-787D-4A1E-AEEB-23AB46FE0D30}" presName="spacer" presStyleCnt="0"/>
      <dgm:spPr/>
      <dgm:t>
        <a:bodyPr/>
        <a:lstStyle/>
        <a:p>
          <a:endParaRPr kumimoji="1" lang="ja-JP" altLang="en-US"/>
        </a:p>
      </dgm:t>
    </dgm:pt>
    <dgm:pt modelId="{20E6DBF0-5651-419A-AC09-88FA8918D0C4}" type="pres">
      <dgm:prSet presAssocID="{55ECE369-7FFE-41DA-A583-A8777997CDCD}" presName="parentText" presStyleLbl="node1" presStyleIdx="2" presStyleCnt="7">
        <dgm:presLayoutVars>
          <dgm:chMax val="0"/>
          <dgm:bulletEnabled val="1"/>
        </dgm:presLayoutVars>
      </dgm:prSet>
      <dgm:spPr/>
      <dgm:t>
        <a:bodyPr/>
        <a:lstStyle/>
        <a:p>
          <a:endParaRPr kumimoji="1" lang="ja-JP" altLang="en-US"/>
        </a:p>
      </dgm:t>
    </dgm:pt>
    <dgm:pt modelId="{7A30DF0A-DD3A-47B0-BC5E-F23BFAB234FB}" type="pres">
      <dgm:prSet presAssocID="{8A9FBA33-6734-4382-B758-9BB55EAAFEA7}" presName="spacer" presStyleCnt="0"/>
      <dgm:spPr/>
      <dgm:t>
        <a:bodyPr/>
        <a:lstStyle/>
        <a:p>
          <a:endParaRPr kumimoji="1" lang="ja-JP" altLang="en-US"/>
        </a:p>
      </dgm:t>
    </dgm:pt>
    <dgm:pt modelId="{608F4C47-F4C3-4A10-8F46-6BD5C4F83991}" type="pres">
      <dgm:prSet presAssocID="{C9148E32-473A-4596-A110-0B68E60C0733}" presName="parentText" presStyleLbl="node1" presStyleIdx="3" presStyleCnt="7">
        <dgm:presLayoutVars>
          <dgm:chMax val="0"/>
          <dgm:bulletEnabled val="1"/>
        </dgm:presLayoutVars>
      </dgm:prSet>
      <dgm:spPr/>
      <dgm:t>
        <a:bodyPr/>
        <a:lstStyle/>
        <a:p>
          <a:endParaRPr kumimoji="1" lang="ja-JP" altLang="en-US"/>
        </a:p>
      </dgm:t>
    </dgm:pt>
    <dgm:pt modelId="{2EE17A40-12A9-4969-82F5-8DD2171FABBA}" type="pres">
      <dgm:prSet presAssocID="{0E45D70D-D922-49B5-91B1-246ACA52A3F4}" presName="spacer" presStyleCnt="0"/>
      <dgm:spPr/>
      <dgm:t>
        <a:bodyPr/>
        <a:lstStyle/>
        <a:p>
          <a:endParaRPr kumimoji="1" lang="ja-JP" altLang="en-US"/>
        </a:p>
      </dgm:t>
    </dgm:pt>
    <dgm:pt modelId="{C01F080A-CA9B-49F4-897B-DF882F2225B0}" type="pres">
      <dgm:prSet presAssocID="{ABFD46F1-4DC5-4C43-A362-A2F35C15AED3}" presName="parentText" presStyleLbl="node1" presStyleIdx="4" presStyleCnt="7" custLinFactY="98158" custLinFactNeighborX="-20" custLinFactNeighborY="100000">
        <dgm:presLayoutVars>
          <dgm:chMax val="0"/>
          <dgm:bulletEnabled val="1"/>
        </dgm:presLayoutVars>
      </dgm:prSet>
      <dgm:spPr/>
      <dgm:t>
        <a:bodyPr/>
        <a:lstStyle/>
        <a:p>
          <a:endParaRPr kumimoji="1" lang="ja-JP" altLang="en-US"/>
        </a:p>
      </dgm:t>
    </dgm:pt>
    <dgm:pt modelId="{83FC7FB7-4773-40E9-8DFF-B316380195F2}" type="pres">
      <dgm:prSet presAssocID="{C184ADA3-D92F-404C-8157-44060B1DF6A2}" presName="spacer" presStyleCnt="0"/>
      <dgm:spPr/>
      <dgm:t>
        <a:bodyPr/>
        <a:lstStyle/>
        <a:p>
          <a:endParaRPr kumimoji="1" lang="ja-JP" altLang="en-US"/>
        </a:p>
      </dgm:t>
    </dgm:pt>
    <dgm:pt modelId="{17E0668B-37A0-47E0-994F-42B2197DD840}" type="pres">
      <dgm:prSet presAssocID="{28FDB490-AF35-4A0A-B5C7-2F4257427996}" presName="parentText" presStyleLbl="node1" presStyleIdx="5" presStyleCnt="7" custLinFactY="99898" custLinFactNeighborX="834" custLinFactNeighborY="100000">
        <dgm:presLayoutVars>
          <dgm:chMax val="0"/>
          <dgm:bulletEnabled val="1"/>
        </dgm:presLayoutVars>
      </dgm:prSet>
      <dgm:spPr/>
      <dgm:t>
        <a:bodyPr/>
        <a:lstStyle/>
        <a:p>
          <a:endParaRPr kumimoji="1" lang="ja-JP" altLang="en-US"/>
        </a:p>
      </dgm:t>
    </dgm:pt>
    <dgm:pt modelId="{89089CE4-EBFB-4E58-9480-0BA54D8F88B8}" type="pres">
      <dgm:prSet presAssocID="{CA696A3E-38C1-40DB-9178-BCAC96793BD0}" presName="spacer" presStyleCnt="0"/>
      <dgm:spPr/>
      <dgm:t>
        <a:bodyPr/>
        <a:lstStyle/>
        <a:p>
          <a:endParaRPr kumimoji="1" lang="ja-JP" altLang="en-US"/>
        </a:p>
      </dgm:t>
    </dgm:pt>
    <dgm:pt modelId="{EBB6CA77-6AA0-409D-ADBA-68C067C1E55F}" type="pres">
      <dgm:prSet presAssocID="{E0CA6E68-FA45-43FE-B456-BDE646653A01}" presName="parentText" presStyleLbl="node1" presStyleIdx="6" presStyleCnt="7" custLinFactY="-201531" custLinFactNeighborX="15" custLinFactNeighborY="-300000">
        <dgm:presLayoutVars>
          <dgm:chMax val="0"/>
          <dgm:bulletEnabled val="1"/>
        </dgm:presLayoutVars>
      </dgm:prSet>
      <dgm:spPr/>
      <dgm:t>
        <a:bodyPr/>
        <a:lstStyle/>
        <a:p>
          <a:endParaRPr kumimoji="1" lang="ja-JP" altLang="en-US"/>
        </a:p>
      </dgm:t>
    </dgm:pt>
  </dgm:ptLst>
  <dgm:cxnLst>
    <dgm:cxn modelId="{E7DFF9FA-349C-4768-9387-338C8C54F331}" type="presOf" srcId="{C9148E32-473A-4596-A110-0B68E60C0733}" destId="{608F4C47-F4C3-4A10-8F46-6BD5C4F83991}" srcOrd="0" destOrd="0" presId="urn:microsoft.com/office/officeart/2005/8/layout/vList2"/>
    <dgm:cxn modelId="{C48DFF34-1D8B-413A-97E7-E9BDA82DD322}" srcId="{0970E5C4-6E48-4666-B477-DCDC4785F422}" destId="{E0CA6E68-FA45-43FE-B456-BDE646653A01}" srcOrd="6" destOrd="0" parTransId="{DC5C703C-2213-45E8-AFAE-A1E264C4590C}" sibTransId="{392951F9-B3AF-4D21-858C-A98291746542}"/>
    <dgm:cxn modelId="{3773E664-3CCF-4AAC-AF31-A9D090FD7264}" type="presOf" srcId="{38C699C0-6008-481F-8170-DCC869DE782B}" destId="{AE840622-CD39-4DB2-ACA8-9D013EA0EE5E}" srcOrd="0" destOrd="0" presId="urn:microsoft.com/office/officeart/2005/8/layout/vList2"/>
    <dgm:cxn modelId="{6C93C472-9360-4529-BAE4-F451E0782323}" srcId="{0970E5C4-6E48-4666-B477-DCDC4785F422}" destId="{38C699C0-6008-481F-8170-DCC869DE782B}" srcOrd="0" destOrd="0" parTransId="{9B301813-4872-40F3-AE73-259F3AAA65E5}" sibTransId="{6DF9EE2E-DF99-4EE7-99AE-06CDFC68BBC1}"/>
    <dgm:cxn modelId="{806E187D-7E5A-4E1F-B807-3628AD44C9A9}" srcId="{0970E5C4-6E48-4666-B477-DCDC4785F422}" destId="{3EFED3EF-8864-49E7-B4B1-ACBF4CFCE31D}" srcOrd="1" destOrd="0" parTransId="{951C8DFB-0CC0-4447-9BFA-D1F4D43FF975}" sibTransId="{11DA7B09-787D-4A1E-AEEB-23AB46FE0D30}"/>
    <dgm:cxn modelId="{2F1B8C02-F388-4311-9743-1168F1E35248}" srcId="{0970E5C4-6E48-4666-B477-DCDC4785F422}" destId="{C9148E32-473A-4596-A110-0B68E60C0733}" srcOrd="3" destOrd="0" parTransId="{A217A96E-2144-4014-B34C-AC26D6339727}" sibTransId="{0E45D70D-D922-49B5-91B1-246ACA52A3F4}"/>
    <dgm:cxn modelId="{7BCE58DC-BCE8-4A72-9B73-34776572DCDC}" type="presOf" srcId="{E0CA6E68-FA45-43FE-B456-BDE646653A01}" destId="{EBB6CA77-6AA0-409D-ADBA-68C067C1E55F}" srcOrd="0" destOrd="0" presId="urn:microsoft.com/office/officeart/2005/8/layout/vList2"/>
    <dgm:cxn modelId="{0F47342C-4717-47C4-A821-6E29A40C68A4}" srcId="{0970E5C4-6E48-4666-B477-DCDC4785F422}" destId="{55ECE369-7FFE-41DA-A583-A8777997CDCD}" srcOrd="2" destOrd="0" parTransId="{80E060A5-67BE-4AB6-9646-BDEF132446C4}" sibTransId="{8A9FBA33-6734-4382-B758-9BB55EAAFEA7}"/>
    <dgm:cxn modelId="{C9AAAFB4-9E80-43B4-9E07-BD2254FA32C8}" type="presOf" srcId="{3EFED3EF-8864-49E7-B4B1-ACBF4CFCE31D}" destId="{2ED21842-61B0-430B-996E-93FE8F990F81}" srcOrd="0" destOrd="0" presId="urn:microsoft.com/office/officeart/2005/8/layout/vList2"/>
    <dgm:cxn modelId="{80DE2C49-BA3D-443D-A7F6-07D26A2CBCE5}" type="presOf" srcId="{55ECE369-7FFE-41DA-A583-A8777997CDCD}" destId="{20E6DBF0-5651-419A-AC09-88FA8918D0C4}" srcOrd="0" destOrd="0" presId="urn:microsoft.com/office/officeart/2005/8/layout/vList2"/>
    <dgm:cxn modelId="{45802F74-3875-465A-AA39-4AAB076AD529}" srcId="{0970E5C4-6E48-4666-B477-DCDC4785F422}" destId="{28FDB490-AF35-4A0A-B5C7-2F4257427996}" srcOrd="5" destOrd="0" parTransId="{69993582-853C-4591-B19F-CD00F09FA6B5}" sibTransId="{CA696A3E-38C1-40DB-9178-BCAC96793BD0}"/>
    <dgm:cxn modelId="{2C7CB6D2-FDF5-4E31-A266-66F71024738F}" type="presOf" srcId="{28FDB490-AF35-4A0A-B5C7-2F4257427996}" destId="{17E0668B-37A0-47E0-994F-42B2197DD840}" srcOrd="0" destOrd="0" presId="urn:microsoft.com/office/officeart/2005/8/layout/vList2"/>
    <dgm:cxn modelId="{D3EBB9CE-C02A-46F9-8158-43DDF42CFF9C}" srcId="{0970E5C4-6E48-4666-B477-DCDC4785F422}" destId="{ABFD46F1-4DC5-4C43-A362-A2F35C15AED3}" srcOrd="4" destOrd="0" parTransId="{96FF49CD-056D-4751-A815-B6B55D353D7E}" sibTransId="{C184ADA3-D92F-404C-8157-44060B1DF6A2}"/>
    <dgm:cxn modelId="{E560FF3C-7D4F-4E08-8E34-0AB9BF80C938}" type="presOf" srcId="{0970E5C4-6E48-4666-B477-DCDC4785F422}" destId="{AB8C00F1-2CA2-4A52-BEFE-AE094BE14B42}" srcOrd="0" destOrd="0" presId="urn:microsoft.com/office/officeart/2005/8/layout/vList2"/>
    <dgm:cxn modelId="{AECA1973-4830-4B21-A8DF-7442B0A44AF0}" type="presOf" srcId="{ABFD46F1-4DC5-4C43-A362-A2F35C15AED3}" destId="{C01F080A-CA9B-49F4-897B-DF882F2225B0}" srcOrd="0" destOrd="0" presId="urn:microsoft.com/office/officeart/2005/8/layout/vList2"/>
    <dgm:cxn modelId="{BA71F922-7F93-4751-B12C-8076739BF6EC}" type="presParOf" srcId="{AB8C00F1-2CA2-4A52-BEFE-AE094BE14B42}" destId="{AE840622-CD39-4DB2-ACA8-9D013EA0EE5E}" srcOrd="0" destOrd="0" presId="urn:microsoft.com/office/officeart/2005/8/layout/vList2"/>
    <dgm:cxn modelId="{61BCB50B-3487-42AD-99AF-8CE8DA188829}" type="presParOf" srcId="{AB8C00F1-2CA2-4A52-BEFE-AE094BE14B42}" destId="{5DAED22D-103D-4B70-9F36-1477CD7C47E8}" srcOrd="1" destOrd="0" presId="urn:microsoft.com/office/officeart/2005/8/layout/vList2"/>
    <dgm:cxn modelId="{B7F10B7A-C89B-4609-8D81-1F91726BDF93}" type="presParOf" srcId="{AB8C00F1-2CA2-4A52-BEFE-AE094BE14B42}" destId="{2ED21842-61B0-430B-996E-93FE8F990F81}" srcOrd="2" destOrd="0" presId="urn:microsoft.com/office/officeart/2005/8/layout/vList2"/>
    <dgm:cxn modelId="{C1E03DCC-770D-435E-A6B6-3427A32F72DD}" type="presParOf" srcId="{AB8C00F1-2CA2-4A52-BEFE-AE094BE14B42}" destId="{1D595E76-0728-4F20-82ED-3809ED0EC0A6}" srcOrd="3" destOrd="0" presId="urn:microsoft.com/office/officeart/2005/8/layout/vList2"/>
    <dgm:cxn modelId="{9F334891-C0C5-4A1F-9C88-C1D2982016D6}" type="presParOf" srcId="{AB8C00F1-2CA2-4A52-BEFE-AE094BE14B42}" destId="{20E6DBF0-5651-419A-AC09-88FA8918D0C4}" srcOrd="4" destOrd="0" presId="urn:microsoft.com/office/officeart/2005/8/layout/vList2"/>
    <dgm:cxn modelId="{86FFF67B-16F0-41E8-BEFA-5999895EB01E}" type="presParOf" srcId="{AB8C00F1-2CA2-4A52-BEFE-AE094BE14B42}" destId="{7A30DF0A-DD3A-47B0-BC5E-F23BFAB234FB}" srcOrd="5" destOrd="0" presId="urn:microsoft.com/office/officeart/2005/8/layout/vList2"/>
    <dgm:cxn modelId="{EA8B5DBE-76F2-44CC-8EF5-7207B03DD3F1}" type="presParOf" srcId="{AB8C00F1-2CA2-4A52-BEFE-AE094BE14B42}" destId="{608F4C47-F4C3-4A10-8F46-6BD5C4F83991}" srcOrd="6" destOrd="0" presId="urn:microsoft.com/office/officeart/2005/8/layout/vList2"/>
    <dgm:cxn modelId="{49ED4662-8002-4BC4-85A7-60AD726F7486}" type="presParOf" srcId="{AB8C00F1-2CA2-4A52-BEFE-AE094BE14B42}" destId="{2EE17A40-12A9-4969-82F5-8DD2171FABBA}" srcOrd="7" destOrd="0" presId="urn:microsoft.com/office/officeart/2005/8/layout/vList2"/>
    <dgm:cxn modelId="{F74D4147-CF16-4C1F-A0EB-D8C0CD1B342F}" type="presParOf" srcId="{AB8C00F1-2CA2-4A52-BEFE-AE094BE14B42}" destId="{C01F080A-CA9B-49F4-897B-DF882F2225B0}" srcOrd="8" destOrd="0" presId="urn:microsoft.com/office/officeart/2005/8/layout/vList2"/>
    <dgm:cxn modelId="{0E84897B-5B41-49CC-B0DA-9F8F2F40EFE4}" type="presParOf" srcId="{AB8C00F1-2CA2-4A52-BEFE-AE094BE14B42}" destId="{83FC7FB7-4773-40E9-8DFF-B316380195F2}" srcOrd="9" destOrd="0" presId="urn:microsoft.com/office/officeart/2005/8/layout/vList2"/>
    <dgm:cxn modelId="{01238425-E65B-4D30-94DF-B2AC59904D1E}" type="presParOf" srcId="{AB8C00F1-2CA2-4A52-BEFE-AE094BE14B42}" destId="{17E0668B-37A0-47E0-994F-42B2197DD840}" srcOrd="10" destOrd="0" presId="urn:microsoft.com/office/officeart/2005/8/layout/vList2"/>
    <dgm:cxn modelId="{806C3D26-9C39-4607-A2F0-433B8C76250B}" type="presParOf" srcId="{AB8C00F1-2CA2-4A52-BEFE-AE094BE14B42}" destId="{89089CE4-EBFB-4E58-9480-0BA54D8F88B8}" srcOrd="11" destOrd="0" presId="urn:microsoft.com/office/officeart/2005/8/layout/vList2"/>
    <dgm:cxn modelId="{E3856349-A614-4990-8993-B8657A82F6CB}" type="presParOf" srcId="{AB8C00F1-2CA2-4A52-BEFE-AE094BE14B42}" destId="{EBB6CA77-6AA0-409D-ADBA-68C067C1E55F}" srcOrd="12" destOrd="0" presId="urn:microsoft.com/office/officeart/2005/8/layout/vList2"/>
  </dgm:cxnLst>
  <dgm:bg/>
  <dgm:whole>
    <a:ln>
      <a:solidFill>
        <a:schemeClr val="bg1"/>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E840622-CD39-4DB2-ACA8-9D013EA0EE5E}">
      <dsp:nvSpPr>
        <dsp:cNvPr id="0" name=""/>
        <dsp:cNvSpPr/>
      </dsp:nvSpPr>
      <dsp:spPr>
        <a:xfrm>
          <a:off x="0" y="66331"/>
          <a:ext cx="8380294" cy="693655"/>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ja-JP" altLang="en-US" sz="2700" kern="1200" dirty="0" smtClean="0">
              <a:latin typeface="ＭＳ Ｐゴシック" panose="020B0600070205080204" pitchFamily="50" charset="-128"/>
              <a:ea typeface="ＭＳ Ｐゴシック" panose="020B0600070205080204" pitchFamily="50" charset="-128"/>
            </a:rPr>
            <a:t>安心して生活できる居場所がない</a:t>
          </a:r>
          <a:r>
            <a:rPr lang="ja-JP" altLang="en-US" sz="2700" kern="1200" dirty="0" smtClean="0">
              <a:latin typeface="ＭＳ Ｐゴシック" panose="020B0600070205080204" pitchFamily="50" charset="-128"/>
              <a:ea typeface="ＭＳ Ｐゴシック" panose="020B0600070205080204" pitchFamily="50" charset="-128"/>
            </a:rPr>
            <a:t>子ども（女子）が</a:t>
          </a:r>
          <a:r>
            <a:rPr lang="ja-JP" altLang="en-US" sz="2700" kern="1200" dirty="0" smtClean="0">
              <a:latin typeface="ＭＳ Ｐゴシック" panose="020B0600070205080204" pitchFamily="50" charset="-128"/>
              <a:ea typeface="ＭＳ Ｐゴシック" panose="020B0600070205080204" pitchFamily="50" charset="-128"/>
            </a:rPr>
            <a:t>利用</a:t>
          </a:r>
          <a:endParaRPr lang="en-US" altLang="ja-JP" sz="2700" kern="1200" dirty="0" smtClean="0">
            <a:latin typeface="ＭＳ Ｐゴシック" panose="020B0600070205080204" pitchFamily="50" charset="-128"/>
            <a:ea typeface="ＭＳ Ｐゴシック" panose="020B0600070205080204" pitchFamily="50" charset="-128"/>
          </a:endParaRPr>
        </a:p>
      </dsp:txBody>
      <dsp:txXfrm>
        <a:off x="33861" y="100192"/>
        <a:ext cx="8312572" cy="625933"/>
      </dsp:txXfrm>
    </dsp:sp>
    <dsp:sp modelId="{2ED21842-61B0-430B-996E-93FE8F990F81}">
      <dsp:nvSpPr>
        <dsp:cNvPr id="0" name=""/>
        <dsp:cNvSpPr/>
      </dsp:nvSpPr>
      <dsp:spPr>
        <a:xfrm>
          <a:off x="0" y="709364"/>
          <a:ext cx="8380294" cy="693655"/>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kumimoji="1" lang="ja-JP" sz="2800" kern="1200" smtClean="0">
              <a:latin typeface="ＭＳ Ｐゴシック" panose="020B0600070205080204" pitchFamily="50" charset="-128"/>
              <a:ea typeface="ＭＳ Ｐゴシック" panose="020B0600070205080204" pitchFamily="50" charset="-128"/>
            </a:rPr>
            <a:t>主に中学卒業～</a:t>
          </a:r>
          <a:r>
            <a:rPr kumimoji="1" lang="en-US" sz="2800" kern="1200" smtClean="0">
              <a:latin typeface="ＭＳ Ｐゴシック" panose="020B0600070205080204" pitchFamily="50" charset="-128"/>
              <a:ea typeface="ＭＳ Ｐゴシック" panose="020B0600070205080204" pitchFamily="50" charset="-128"/>
            </a:rPr>
            <a:t>20</a:t>
          </a:r>
          <a:r>
            <a:rPr kumimoji="1" lang="ja-JP" sz="2800" kern="1200" smtClean="0">
              <a:latin typeface="ＭＳ Ｐゴシック" panose="020B0600070205080204" pitchFamily="50" charset="-128"/>
              <a:ea typeface="ＭＳ Ｐゴシック" panose="020B0600070205080204" pitchFamily="50" charset="-128"/>
            </a:rPr>
            <a:t>歳未満が対象（それ以外でもＯＫ）</a:t>
          </a:r>
          <a:endParaRPr lang="ja-JP" sz="2800" kern="1200" dirty="0">
            <a:latin typeface="ＭＳ Ｐゴシック" panose="020B0600070205080204" pitchFamily="50" charset="-128"/>
            <a:ea typeface="ＭＳ Ｐゴシック" panose="020B0600070205080204" pitchFamily="50" charset="-128"/>
          </a:endParaRPr>
        </a:p>
      </dsp:txBody>
      <dsp:txXfrm>
        <a:off x="33861" y="743225"/>
        <a:ext cx="8312572" cy="625933"/>
      </dsp:txXfrm>
    </dsp:sp>
    <dsp:sp modelId="{20E6DBF0-5651-419A-AC09-88FA8918D0C4}">
      <dsp:nvSpPr>
        <dsp:cNvPr id="0" name=""/>
        <dsp:cNvSpPr/>
      </dsp:nvSpPr>
      <dsp:spPr>
        <a:xfrm>
          <a:off x="0" y="1417293"/>
          <a:ext cx="8380294" cy="693655"/>
        </a:xfrm>
        <a:prstGeom prst="roundRect">
          <a:avLst/>
        </a:prstGeom>
        <a:gradFill rotWithShape="0">
          <a:gsLst>
            <a:gs pos="0">
              <a:schemeClr val="accent4">
                <a:hueOff val="0"/>
                <a:satOff val="0"/>
                <a:lumOff val="0"/>
                <a:alphaOff val="0"/>
                <a:satMod val="103000"/>
                <a:lumMod val="102000"/>
                <a:tint val="94000"/>
              </a:schemeClr>
            </a:gs>
            <a:gs pos="50000">
              <a:schemeClr val="accent4">
                <a:hueOff val="0"/>
                <a:satOff val="0"/>
                <a:lumOff val="0"/>
                <a:alphaOff val="0"/>
                <a:satMod val="110000"/>
                <a:lumMod val="100000"/>
                <a:shade val="100000"/>
              </a:schemeClr>
            </a:gs>
            <a:gs pos="100000">
              <a:schemeClr val="accent4">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ja-JP" altLang="en-US" sz="2800" kern="1200" dirty="0" smtClean="0">
              <a:latin typeface="ＭＳ Ｐゴシック" panose="020B0600070205080204" pitchFamily="50" charset="-128"/>
              <a:ea typeface="ＭＳ Ｐゴシック" panose="020B0600070205080204" pitchFamily="50" charset="-128"/>
            </a:rPr>
            <a:t>大きな建物ではなく普通の家を使用</a:t>
          </a:r>
          <a:endParaRPr lang="ja-JP" altLang="en-US" sz="2800" kern="1200" dirty="0">
            <a:latin typeface="ＭＳ Ｐゴシック" panose="020B0600070205080204" pitchFamily="50" charset="-128"/>
            <a:ea typeface="ＭＳ Ｐゴシック" panose="020B0600070205080204" pitchFamily="50" charset="-128"/>
          </a:endParaRPr>
        </a:p>
      </dsp:txBody>
      <dsp:txXfrm>
        <a:off x="33861" y="1451154"/>
        <a:ext cx="8312572" cy="625933"/>
      </dsp:txXfrm>
    </dsp:sp>
    <dsp:sp modelId="{608F4C47-F4C3-4A10-8F46-6BD5C4F83991}">
      <dsp:nvSpPr>
        <dsp:cNvPr id="0" name=""/>
        <dsp:cNvSpPr/>
      </dsp:nvSpPr>
      <dsp:spPr>
        <a:xfrm>
          <a:off x="0" y="2125222"/>
          <a:ext cx="8380294" cy="693655"/>
        </a:xfrm>
        <a:prstGeom prst="roundRect">
          <a:avLst/>
        </a:prstGeom>
        <a:gradFill rotWithShape="0">
          <a:gsLst>
            <a:gs pos="0">
              <a:schemeClr val="accent5">
                <a:hueOff val="0"/>
                <a:satOff val="0"/>
                <a:lumOff val="0"/>
                <a:alphaOff val="0"/>
                <a:satMod val="103000"/>
                <a:lumMod val="102000"/>
                <a:tint val="94000"/>
              </a:schemeClr>
            </a:gs>
            <a:gs pos="50000">
              <a:schemeClr val="accent5">
                <a:hueOff val="0"/>
                <a:satOff val="0"/>
                <a:lumOff val="0"/>
                <a:alphaOff val="0"/>
                <a:satMod val="110000"/>
                <a:lumMod val="100000"/>
                <a:shade val="100000"/>
              </a:schemeClr>
            </a:gs>
            <a:gs pos="100000">
              <a:schemeClr val="accent5">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ja-JP" altLang="en-US" sz="2800" kern="1200" smtClean="0">
              <a:latin typeface="ＭＳ Ｐゴシック" panose="020B0600070205080204" pitchFamily="50" charset="-128"/>
              <a:ea typeface="ＭＳ Ｐゴシック" panose="020B0600070205080204" pitchFamily="50" charset="-128"/>
            </a:rPr>
            <a:t>大人（スタッフかボランティア）がいる家で一緒に生活</a:t>
          </a:r>
          <a:endParaRPr lang="ja-JP" altLang="en-US" sz="2800" kern="1200" dirty="0">
            <a:latin typeface="ＭＳ Ｐゴシック" panose="020B0600070205080204" pitchFamily="50" charset="-128"/>
            <a:ea typeface="ＭＳ Ｐゴシック" panose="020B0600070205080204" pitchFamily="50" charset="-128"/>
          </a:endParaRPr>
        </a:p>
      </dsp:txBody>
      <dsp:txXfrm>
        <a:off x="33861" y="2159083"/>
        <a:ext cx="8312572" cy="625933"/>
      </dsp:txXfrm>
    </dsp:sp>
    <dsp:sp modelId="{C01F080A-CA9B-49F4-897B-DF882F2225B0}">
      <dsp:nvSpPr>
        <dsp:cNvPr id="0" name=""/>
        <dsp:cNvSpPr/>
      </dsp:nvSpPr>
      <dsp:spPr>
        <a:xfrm>
          <a:off x="0" y="3528303"/>
          <a:ext cx="8380294" cy="693655"/>
        </a:xfrm>
        <a:prstGeom prst="roundRect">
          <a:avLst/>
        </a:prstGeom>
        <a:gradFill rotWithShape="0">
          <a:gsLst>
            <a:gs pos="0">
              <a:schemeClr val="accent6">
                <a:hueOff val="0"/>
                <a:satOff val="0"/>
                <a:lumOff val="0"/>
                <a:alphaOff val="0"/>
                <a:satMod val="103000"/>
                <a:lumMod val="102000"/>
                <a:tint val="94000"/>
              </a:schemeClr>
            </a:gs>
            <a:gs pos="50000">
              <a:schemeClr val="accent6">
                <a:hueOff val="0"/>
                <a:satOff val="0"/>
                <a:lumOff val="0"/>
                <a:alphaOff val="0"/>
                <a:satMod val="110000"/>
                <a:lumMod val="100000"/>
                <a:shade val="100000"/>
              </a:schemeClr>
            </a:gs>
            <a:gs pos="100000">
              <a:schemeClr val="accent6">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en-US" altLang="ja-JP" sz="2800" kern="1200" smtClean="0">
              <a:latin typeface="ＭＳ Ｐゴシック" panose="020B0600070205080204" pitchFamily="50" charset="-128"/>
              <a:ea typeface="ＭＳ Ｐゴシック" panose="020B0600070205080204" pitchFamily="50" charset="-128"/>
            </a:rPr>
            <a:t>2</a:t>
          </a:r>
          <a:r>
            <a:rPr lang="ja-JP" altLang="en-US" sz="2800" kern="1200" smtClean="0">
              <a:latin typeface="ＭＳ Ｐゴシック" panose="020B0600070205080204" pitchFamily="50" charset="-128"/>
              <a:ea typeface="ＭＳ Ｐゴシック" panose="020B0600070205080204" pitchFamily="50" charset="-128"/>
            </a:rPr>
            <a:t>か月くらいを目処に，次の居場所を見つけて退所</a:t>
          </a:r>
          <a:endParaRPr lang="ja-JP" sz="2800" kern="1200" dirty="0">
            <a:latin typeface="ＭＳ Ｐゴシック" panose="020B0600070205080204" pitchFamily="50" charset="-128"/>
            <a:ea typeface="ＭＳ Ｐゴシック" panose="020B0600070205080204" pitchFamily="50" charset="-128"/>
          </a:endParaRPr>
        </a:p>
      </dsp:txBody>
      <dsp:txXfrm>
        <a:off x="33861" y="3562164"/>
        <a:ext cx="8312572" cy="625933"/>
      </dsp:txXfrm>
    </dsp:sp>
    <dsp:sp modelId="{17E0668B-37A0-47E0-994F-42B2197DD840}">
      <dsp:nvSpPr>
        <dsp:cNvPr id="0" name=""/>
        <dsp:cNvSpPr/>
      </dsp:nvSpPr>
      <dsp:spPr>
        <a:xfrm>
          <a:off x="0" y="4248301"/>
          <a:ext cx="8380294" cy="693655"/>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ja-JP" altLang="en-US" sz="2800" kern="1200" dirty="0" smtClean="0">
              <a:latin typeface="ＭＳ Ｐゴシック" panose="020B0600070205080204" pitchFamily="50" charset="-128"/>
              <a:ea typeface="ＭＳ Ｐゴシック" panose="020B0600070205080204" pitchFamily="50" charset="-128"/>
            </a:rPr>
            <a:t>定員は６名だけど，実際にいるのは</a:t>
          </a:r>
          <a:r>
            <a:rPr lang="en-US" altLang="ja-JP" sz="2800" kern="1200" dirty="0" smtClean="0">
              <a:latin typeface="ＭＳ Ｐゴシック" panose="020B0600070205080204" pitchFamily="50" charset="-128"/>
              <a:ea typeface="ＭＳ Ｐゴシック" panose="020B0600070205080204" pitchFamily="50" charset="-128"/>
            </a:rPr>
            <a:t>2</a:t>
          </a:r>
          <a:r>
            <a:rPr lang="ja-JP" altLang="en-US" sz="2800" kern="1200" dirty="0" smtClean="0">
              <a:latin typeface="ＭＳ Ｐゴシック" panose="020B0600070205080204" pitchFamily="50" charset="-128"/>
              <a:ea typeface="ＭＳ Ｐゴシック" panose="020B0600070205080204" pitchFamily="50" charset="-128"/>
            </a:rPr>
            <a:t>～</a:t>
          </a:r>
          <a:r>
            <a:rPr lang="en-US" altLang="ja-JP" sz="2800" kern="1200" dirty="0" smtClean="0">
              <a:latin typeface="ＭＳ Ｐゴシック" panose="020B0600070205080204" pitchFamily="50" charset="-128"/>
              <a:ea typeface="ＭＳ Ｐゴシック" panose="020B0600070205080204" pitchFamily="50" charset="-128"/>
            </a:rPr>
            <a:t>3</a:t>
          </a:r>
          <a:r>
            <a:rPr lang="ja-JP" altLang="en-US" sz="2800" kern="1200" dirty="0" smtClean="0">
              <a:latin typeface="ＭＳ Ｐゴシック" panose="020B0600070205080204" pitchFamily="50" charset="-128"/>
              <a:ea typeface="ＭＳ Ｐゴシック" panose="020B0600070205080204" pitchFamily="50" charset="-128"/>
            </a:rPr>
            <a:t>名</a:t>
          </a:r>
          <a:endParaRPr lang="ja-JP" sz="2800" kern="1200" dirty="0">
            <a:latin typeface="ＭＳ Ｐゴシック" panose="020B0600070205080204" pitchFamily="50" charset="-128"/>
            <a:ea typeface="ＭＳ Ｐゴシック" panose="020B0600070205080204" pitchFamily="50" charset="-128"/>
          </a:endParaRPr>
        </a:p>
      </dsp:txBody>
      <dsp:txXfrm>
        <a:off x="33861" y="4282162"/>
        <a:ext cx="8312572" cy="625933"/>
      </dsp:txXfrm>
    </dsp:sp>
    <dsp:sp modelId="{EBB6CA77-6AA0-409D-ADBA-68C067C1E55F}">
      <dsp:nvSpPr>
        <dsp:cNvPr id="0" name=""/>
        <dsp:cNvSpPr/>
      </dsp:nvSpPr>
      <dsp:spPr>
        <a:xfrm>
          <a:off x="0" y="2808257"/>
          <a:ext cx="8380294" cy="693655"/>
        </a:xfrm>
        <a:prstGeom prst="roundRect">
          <a:avLst/>
        </a:prstGeom>
        <a:gradFill rotWithShape="0">
          <a:gsLst>
            <a:gs pos="0">
              <a:schemeClr val="accent3">
                <a:hueOff val="0"/>
                <a:satOff val="0"/>
                <a:lumOff val="0"/>
                <a:alphaOff val="0"/>
                <a:satMod val="103000"/>
                <a:lumMod val="102000"/>
                <a:tint val="94000"/>
              </a:schemeClr>
            </a:gs>
            <a:gs pos="50000">
              <a:schemeClr val="accent3">
                <a:hueOff val="0"/>
                <a:satOff val="0"/>
                <a:lumOff val="0"/>
                <a:alphaOff val="0"/>
                <a:satMod val="110000"/>
                <a:lumMod val="100000"/>
                <a:shade val="100000"/>
              </a:schemeClr>
            </a:gs>
            <a:gs pos="100000">
              <a:schemeClr val="accent3">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ja-JP" altLang="en-US" sz="2800" kern="1200" dirty="0" smtClean="0">
              <a:latin typeface="ＭＳ Ｐゴシック" panose="020B0600070205080204" pitchFamily="50" charset="-128"/>
              <a:ea typeface="ＭＳ Ｐゴシック" panose="020B0600070205080204" pitchFamily="50" charset="-128"/>
            </a:rPr>
            <a:t>保護と自立支援（子ども担当弁護士，他機関連携）</a:t>
          </a:r>
          <a:endParaRPr lang="ja-JP" altLang="en-US" sz="2800" kern="1200" dirty="0">
            <a:latin typeface="ＭＳ Ｐゴシック" panose="020B0600070205080204" pitchFamily="50" charset="-128"/>
            <a:ea typeface="ＭＳ Ｐゴシック" panose="020B0600070205080204" pitchFamily="50" charset="-128"/>
          </a:endParaRPr>
        </a:p>
      </dsp:txBody>
      <dsp:txXfrm>
        <a:off x="33861" y="2842118"/>
        <a:ext cx="8312572" cy="625933"/>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4763" y="0"/>
            <a:ext cx="2919412" cy="495300"/>
          </a:xfrm>
          <a:prstGeom prst="rect">
            <a:avLst/>
          </a:prstGeom>
        </p:spPr>
        <p:txBody>
          <a:bodyPr vert="horz" lIns="91440" tIns="45720" rIns="91440" bIns="45720" rtlCol="0"/>
          <a:lstStyle>
            <a:lvl1pPr algn="r">
              <a:defRPr sz="1200"/>
            </a:lvl1pPr>
          </a:lstStyle>
          <a:p>
            <a:fld id="{9D9271C8-C246-4ADC-AAD9-6CE3F88E3CC8}" type="datetimeFigureOut">
              <a:rPr kumimoji="1" lang="ja-JP" altLang="en-US" smtClean="0"/>
              <a:t>2018/4/13</a:t>
            </a:fld>
            <a:endParaRPr kumimoji="1" lang="ja-JP" altLang="en-US"/>
          </a:p>
        </p:txBody>
      </p:sp>
      <p:sp>
        <p:nvSpPr>
          <p:cNvPr id="4" name="フッター プレースホルダー 3"/>
          <p:cNvSpPr>
            <a:spLocks noGrp="1"/>
          </p:cNvSpPr>
          <p:nvPr>
            <p:ph type="ftr" sz="quarter" idx="2"/>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4763" y="9371013"/>
            <a:ext cx="2919412" cy="495300"/>
          </a:xfrm>
          <a:prstGeom prst="rect">
            <a:avLst/>
          </a:prstGeom>
        </p:spPr>
        <p:txBody>
          <a:bodyPr vert="horz" lIns="91440" tIns="45720" rIns="91440" bIns="45720" rtlCol="0" anchor="b"/>
          <a:lstStyle>
            <a:lvl1pPr algn="r">
              <a:defRPr sz="1200"/>
            </a:lvl1pPr>
          </a:lstStyle>
          <a:p>
            <a:fld id="{A5D0897E-1BA0-46FE-8F7A-B85985B5D830}" type="slidenum">
              <a:rPr kumimoji="1" lang="ja-JP" altLang="en-US" smtClean="0"/>
              <a:t>‹#›</a:t>
            </a:fld>
            <a:endParaRPr kumimoji="1" lang="ja-JP" altLang="en-US"/>
          </a:p>
        </p:txBody>
      </p:sp>
    </p:spTree>
    <p:extLst>
      <p:ext uri="{BB962C8B-B14F-4D97-AF65-F5344CB8AC3E}">
        <p14:creationId xmlns:p14="http://schemas.microsoft.com/office/powerpoint/2010/main" val="11610261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15373" y="0"/>
            <a:ext cx="2918831" cy="493316"/>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B13280C6-B9D7-4950-B705-1A0CA2CB9218}" type="datetimeFigureOut">
              <a:rPr lang="en-US" altLang="ja-JP"/>
              <a:pPr/>
              <a:t>4/13/2018</a:t>
            </a:fld>
            <a:endParaRPr lang="en-US" altLang="ja-JP"/>
          </a:p>
        </p:txBody>
      </p:sp>
      <p:sp>
        <p:nvSpPr>
          <p:cNvPr id="4" name="Slide Image Placeholder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73577" y="4686499"/>
            <a:ext cx="5388610" cy="4439841"/>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9371285"/>
            <a:ext cx="2918831" cy="493316"/>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15373" y="9371285"/>
            <a:ext cx="2918831" cy="493316"/>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68515E1C-8279-46DE-BFEC-90CC00535460}" type="slidenum">
              <a:rPr lang="en-US" altLang="ja-JP"/>
              <a:pPr/>
              <a:t>‹#›</a:t>
            </a:fld>
            <a:endParaRPr lang="en-US" altLang="ja-JP"/>
          </a:p>
        </p:txBody>
      </p:sp>
    </p:spTree>
    <p:extLst>
      <p:ext uri="{BB962C8B-B14F-4D97-AF65-F5344CB8AC3E}">
        <p14:creationId xmlns:p14="http://schemas.microsoft.com/office/powerpoint/2010/main" val="484965170"/>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40EA745E-B246-4C3B-9532-4AAE917C12C4}" type="slidenum">
              <a:rPr kumimoji="1" lang="ja-JP" altLang="en-US" smtClean="0"/>
              <a:pPr/>
              <a:t>1</a:t>
            </a:fld>
            <a:endParaRPr kumimoji="1" lang="ja-JP" altLang="en-US"/>
          </a:p>
        </p:txBody>
      </p:sp>
    </p:spTree>
    <p:extLst>
      <p:ext uri="{BB962C8B-B14F-4D97-AF65-F5344CB8AC3E}">
        <p14:creationId xmlns:p14="http://schemas.microsoft.com/office/powerpoint/2010/main" val="6582972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smtClean="0">
              <a:ea typeface="ＭＳ Ｐゴシック" panose="020B0600070205080204" pitchFamily="50" charset="-128"/>
            </a:endParaRPr>
          </a:p>
        </p:txBody>
      </p:sp>
      <p:sp>
        <p:nvSpPr>
          <p:cNvPr id="3482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30000"/>
              </a:spcBef>
              <a:defRPr kumimoji="1" sz="1200">
                <a:solidFill>
                  <a:schemeClr val="tx1"/>
                </a:solidFill>
                <a:latin typeface="Calibri" panose="020F0502020204030204" pitchFamily="34" charset="0"/>
                <a:ea typeface="SimSun" panose="02010600030101010101" pitchFamily="2" charset="-122"/>
              </a:defRPr>
            </a:lvl1pPr>
            <a:lvl2pPr marL="742950" indent="-285750" algn="l" eaLnBrk="0" hangingPunct="0">
              <a:spcBef>
                <a:spcPct val="30000"/>
              </a:spcBef>
              <a:defRPr kumimoji="1" sz="1200">
                <a:solidFill>
                  <a:schemeClr val="tx1"/>
                </a:solidFill>
                <a:latin typeface="Calibri" panose="020F0502020204030204" pitchFamily="34" charset="0"/>
                <a:ea typeface="SimSun" panose="02010600030101010101" pitchFamily="2" charset="-122"/>
              </a:defRPr>
            </a:lvl2pPr>
            <a:lvl3pPr marL="1143000" indent="-228600" algn="l" eaLnBrk="0" hangingPunct="0">
              <a:spcBef>
                <a:spcPct val="30000"/>
              </a:spcBef>
              <a:defRPr kumimoji="1" sz="1200">
                <a:solidFill>
                  <a:schemeClr val="tx1"/>
                </a:solidFill>
                <a:latin typeface="Calibri" panose="020F0502020204030204" pitchFamily="34" charset="0"/>
                <a:ea typeface="SimSun" panose="02010600030101010101" pitchFamily="2" charset="-122"/>
              </a:defRPr>
            </a:lvl3pPr>
            <a:lvl4pPr marL="1600200" indent="-228600" algn="l" eaLnBrk="0" hangingPunct="0">
              <a:spcBef>
                <a:spcPct val="30000"/>
              </a:spcBef>
              <a:defRPr kumimoji="1" sz="1200">
                <a:solidFill>
                  <a:schemeClr val="tx1"/>
                </a:solidFill>
                <a:latin typeface="Calibri" panose="020F0502020204030204" pitchFamily="34" charset="0"/>
                <a:ea typeface="SimSun" panose="02010600030101010101" pitchFamily="2" charset="-122"/>
              </a:defRPr>
            </a:lvl4pPr>
            <a:lvl5pPr marL="2057400" indent="-228600" algn="l" eaLnBrk="0" hangingPunct="0">
              <a:spcBef>
                <a:spcPct val="30000"/>
              </a:spcBef>
              <a:defRPr kumimoji="1" sz="1200">
                <a:solidFill>
                  <a:schemeClr val="tx1"/>
                </a:solidFill>
                <a:latin typeface="Calibri" panose="020F0502020204030204" pitchFamily="34" charset="0"/>
                <a:ea typeface="SimSun" panose="02010600030101010101" pitchFamily="2" charset="-122"/>
              </a:defRPr>
            </a:lvl5pPr>
            <a:lvl6pPr marL="2514600" indent="-228600" eaLnBrk="0" fontAlgn="base" hangingPunct="0">
              <a:spcBef>
                <a:spcPct val="30000"/>
              </a:spcBef>
              <a:spcAft>
                <a:spcPct val="0"/>
              </a:spcAft>
              <a:defRPr kumimoji="1" sz="1200">
                <a:solidFill>
                  <a:schemeClr val="tx1"/>
                </a:solidFill>
                <a:latin typeface="Calibri" panose="020F0502020204030204" pitchFamily="34" charset="0"/>
                <a:ea typeface="SimSun" panose="02010600030101010101" pitchFamily="2" charset="-122"/>
              </a:defRPr>
            </a:lvl6pPr>
            <a:lvl7pPr marL="2971800" indent="-228600" eaLnBrk="0" fontAlgn="base" hangingPunct="0">
              <a:spcBef>
                <a:spcPct val="30000"/>
              </a:spcBef>
              <a:spcAft>
                <a:spcPct val="0"/>
              </a:spcAft>
              <a:defRPr kumimoji="1" sz="1200">
                <a:solidFill>
                  <a:schemeClr val="tx1"/>
                </a:solidFill>
                <a:latin typeface="Calibri" panose="020F0502020204030204" pitchFamily="34" charset="0"/>
                <a:ea typeface="SimSun" panose="02010600030101010101" pitchFamily="2" charset="-122"/>
              </a:defRPr>
            </a:lvl7pPr>
            <a:lvl8pPr marL="3429000" indent="-228600" eaLnBrk="0" fontAlgn="base" hangingPunct="0">
              <a:spcBef>
                <a:spcPct val="30000"/>
              </a:spcBef>
              <a:spcAft>
                <a:spcPct val="0"/>
              </a:spcAft>
              <a:defRPr kumimoji="1" sz="1200">
                <a:solidFill>
                  <a:schemeClr val="tx1"/>
                </a:solidFill>
                <a:latin typeface="Calibri" panose="020F0502020204030204" pitchFamily="34" charset="0"/>
                <a:ea typeface="SimSun" panose="02010600030101010101" pitchFamily="2" charset="-122"/>
              </a:defRPr>
            </a:lvl8pPr>
            <a:lvl9pPr marL="3886200" indent="-228600" eaLnBrk="0" fontAlgn="base" hangingPunct="0">
              <a:spcBef>
                <a:spcPct val="30000"/>
              </a:spcBef>
              <a:spcAft>
                <a:spcPct val="0"/>
              </a:spcAft>
              <a:defRPr kumimoji="1" sz="1200">
                <a:solidFill>
                  <a:schemeClr val="tx1"/>
                </a:solidFill>
                <a:latin typeface="Calibri" panose="020F0502020204030204" pitchFamily="34" charset="0"/>
                <a:ea typeface="SimSun" panose="02010600030101010101" pitchFamily="2" charset="-122"/>
              </a:defRPr>
            </a:lvl9pPr>
          </a:lstStyle>
          <a:p>
            <a:pPr algn="r" eaLnBrk="1" hangingPunct="1">
              <a:spcBef>
                <a:spcPct val="0"/>
              </a:spcBef>
            </a:pPr>
            <a:fld id="{74E2D724-F10C-4421-B18B-C9B9DAB4CFC3}" type="slidenum">
              <a:rPr lang="ja-JP" altLang="en-US">
                <a:latin typeface="Arial" panose="020B0604020202020204" pitchFamily="34" charset="0"/>
              </a:rPr>
              <a:pPr algn="r" eaLnBrk="1" hangingPunct="1">
                <a:spcBef>
                  <a:spcPct val="0"/>
                </a:spcBef>
              </a:pPr>
              <a:t>4</a:t>
            </a:fld>
            <a:endParaRPr lang="ja-JP" altLang="en-US">
              <a:latin typeface="Arial" panose="020B0604020202020204" pitchFamily="34" charset="0"/>
            </a:endParaRPr>
          </a:p>
        </p:txBody>
      </p:sp>
    </p:spTree>
    <p:extLst>
      <p:ext uri="{BB962C8B-B14F-4D97-AF65-F5344CB8AC3E}">
        <p14:creationId xmlns:p14="http://schemas.microsoft.com/office/powerpoint/2010/main" val="39014828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ja-JP" altLang="en-US" smtClean="0"/>
          </a:p>
        </p:txBody>
      </p:sp>
      <p:sp>
        <p:nvSpPr>
          <p:cNvPr id="36868"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SimSun" panose="02010600030101010101" pitchFamily="2" charset="-122"/>
              </a:defRPr>
            </a:lvl1pPr>
            <a:lvl2pPr marL="742950" indent="-285750" eaLnBrk="0" hangingPunct="0">
              <a:defRPr>
                <a:solidFill>
                  <a:schemeClr val="tx1"/>
                </a:solidFill>
                <a:latin typeface="Arial" panose="020B0604020202020204" pitchFamily="34" charset="0"/>
                <a:ea typeface="SimSun" panose="02010600030101010101" pitchFamily="2" charset="-122"/>
              </a:defRPr>
            </a:lvl2pPr>
            <a:lvl3pPr marL="1143000" indent="-228600" eaLnBrk="0" hangingPunct="0">
              <a:defRPr>
                <a:solidFill>
                  <a:schemeClr val="tx1"/>
                </a:solidFill>
                <a:latin typeface="Arial" panose="020B0604020202020204" pitchFamily="34" charset="0"/>
                <a:ea typeface="SimSun" panose="02010600030101010101" pitchFamily="2" charset="-122"/>
              </a:defRPr>
            </a:lvl3pPr>
            <a:lvl4pPr marL="1600200" indent="-228600" eaLnBrk="0" hangingPunct="0">
              <a:defRPr>
                <a:solidFill>
                  <a:schemeClr val="tx1"/>
                </a:solidFill>
                <a:latin typeface="Arial" panose="020B0604020202020204" pitchFamily="34" charset="0"/>
                <a:ea typeface="SimSun" panose="02010600030101010101" pitchFamily="2" charset="-122"/>
              </a:defRPr>
            </a:lvl4pPr>
            <a:lvl5pPr marL="2057400" indent="-228600" eaLnBrk="0" hangingPunct="0">
              <a:defRPr>
                <a:solidFill>
                  <a:schemeClr val="tx1"/>
                </a:solidFill>
                <a:latin typeface="Arial" panose="020B0604020202020204" pitchFamily="34" charset="0"/>
                <a:ea typeface="SimSun" panose="02010600030101010101" pitchFamily="2" charset="-122"/>
              </a:defRPr>
            </a:lvl5pPr>
            <a:lvl6pPr marL="25146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eaLnBrk="1" hangingPunct="1"/>
            <a:fld id="{927E11CD-031B-49F9-AC32-42D5B29356ED}" type="slidenum">
              <a:rPr lang="ja-JP" altLang="en-US"/>
              <a:pPr eaLnBrk="1" hangingPunct="1"/>
              <a:t>5</a:t>
            </a:fld>
            <a:endParaRPr lang="ja-JP" altLang="en-US"/>
          </a:p>
        </p:txBody>
      </p:sp>
    </p:spTree>
    <p:extLst>
      <p:ext uri="{BB962C8B-B14F-4D97-AF65-F5344CB8AC3E}">
        <p14:creationId xmlns:p14="http://schemas.microsoft.com/office/powerpoint/2010/main" val="5406837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en-US" altLang="ja-JP" dirty="0" smtClean="0"/>
          </a:p>
        </p:txBody>
      </p:sp>
      <p:sp>
        <p:nvSpPr>
          <p:cNvPr id="4" name="スライド番号プレースホルダ 3"/>
          <p:cNvSpPr>
            <a:spLocks noGrp="1"/>
          </p:cNvSpPr>
          <p:nvPr>
            <p:ph type="sldNum" sz="quarter" idx="10"/>
          </p:nvPr>
        </p:nvSpPr>
        <p:spPr/>
        <p:txBody>
          <a:bodyPr/>
          <a:lstStyle/>
          <a:p>
            <a:fld id="{40EA745E-B246-4C3B-9532-4AAE917C12C4}" type="slidenum">
              <a:rPr kumimoji="1" lang="ja-JP" altLang="en-US" smtClean="0"/>
              <a:pPr/>
              <a:t>6</a:t>
            </a:fld>
            <a:endParaRPr kumimoji="1" lang="ja-JP" altLang="en-US"/>
          </a:p>
        </p:txBody>
      </p:sp>
    </p:spTree>
    <p:extLst>
      <p:ext uri="{BB962C8B-B14F-4D97-AF65-F5344CB8AC3E}">
        <p14:creationId xmlns:p14="http://schemas.microsoft.com/office/powerpoint/2010/main" val="40229111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atin typeface="+mj-lt"/>
              </a:defRPr>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ja-JP" altLang="en-US" smtClean="0"/>
              <a:t>マスター サブタイトルの書式設定</a:t>
            </a:r>
            <a:endParaRPr lang="en-US" dirty="0"/>
          </a:p>
        </p:txBody>
      </p:sp>
    </p:spTree>
    <p:extLst>
      <p:ext uri="{BB962C8B-B14F-4D97-AF65-F5344CB8AC3E}">
        <p14:creationId xmlns:p14="http://schemas.microsoft.com/office/powerpoint/2010/main" val="2461013096"/>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2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ja-JP" altLang="en-US" smtClean="0"/>
              <a:t>マスター タイトルの書式設定</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p14="http://schemas.microsoft.com/office/powerpoint/2010/main" val="745934264"/>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3_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ja-JP" altLang="en-US" smtClean="0"/>
              <a:t>マスター タイトルの書式設定</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lIns="152394" tIns="76197" rIns="152394" bIns="76197" anchor="b">
            <a:noAutofit/>
          </a:bodyPr>
          <a:lstStyle>
            <a:lvl1pPr algn="r">
              <a:buFont typeface="Arial" pitchFamily="34" charset="0"/>
              <a:buNone/>
              <a:defRPr>
                <a:solidFill>
                  <a:srgbClr val="000000"/>
                </a:solidFill>
                <a:effectLst/>
                <a:latin typeface="+mj-lt"/>
              </a:defRPr>
            </a:lvl1pPr>
          </a:lstStyle>
          <a:p>
            <a:pPr lvl="0"/>
            <a:r>
              <a:rPr lang="ja-JP" altLang="en-US" smtClean="0"/>
              <a:t>マスター テキストの書式設定</a:t>
            </a:r>
          </a:p>
        </p:txBody>
      </p:sp>
    </p:spTree>
    <p:extLst>
      <p:ext uri="{BB962C8B-B14F-4D97-AF65-F5344CB8AC3E}">
        <p14:creationId xmlns:p14="http://schemas.microsoft.com/office/powerpoint/2010/main" val="2903163329"/>
      </p:ext>
    </p:extLst>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ja-JP" altLang="en-US" smtClean="0"/>
              <a:t>マスター テキストの書式設定</a:t>
            </a:r>
          </a:p>
        </p:txBody>
      </p:sp>
    </p:spTree>
    <p:extLst>
      <p:ext uri="{BB962C8B-B14F-4D97-AF65-F5344CB8AC3E}">
        <p14:creationId xmlns:p14="http://schemas.microsoft.com/office/powerpoint/2010/main" val="646822281"/>
      </p:ext>
    </p:extLst>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3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ja-JP" altLang="en-US" smtClean="0"/>
              <a:t>マスター テキストの書式設定</a:t>
            </a:r>
          </a:p>
        </p:txBody>
      </p:sp>
    </p:spTree>
    <p:extLst>
      <p:ext uri="{BB962C8B-B14F-4D97-AF65-F5344CB8AC3E}">
        <p14:creationId xmlns:p14="http://schemas.microsoft.com/office/powerpoint/2010/main" val="458953841"/>
      </p:ext>
    </p:extLst>
  </p:cSld>
  <p:clrMapOvr>
    <a:masterClrMapping/>
  </p:clrMapOvr>
  <p:transition>
    <p:fade/>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4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ja-JP" altLang="en-US" smtClean="0"/>
              <a:t>マスター テキストの書式設定</a:t>
            </a:r>
          </a:p>
        </p:txBody>
      </p:sp>
    </p:spTree>
    <p:extLst>
      <p:ext uri="{BB962C8B-B14F-4D97-AF65-F5344CB8AC3E}">
        <p14:creationId xmlns:p14="http://schemas.microsoft.com/office/powerpoint/2010/main" val="3792317710"/>
      </p:ext>
    </p:extLst>
  </p:cSld>
  <p:clrMapOvr>
    <a:masterClrMapping/>
  </p:clrMapOvr>
  <p:transition>
    <p:fade/>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2286000"/>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814682707"/>
      </p:ext>
    </p:extLst>
  </p:cSld>
  <p:clrMapOvr>
    <a:masterClrMapping/>
  </p:clrMapOvr>
  <p:transition>
    <p:fade/>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ja-JP" altLang="en-US" smtClean="0"/>
              <a:t>マスター テキストの書式設定</a:t>
            </a:r>
          </a:p>
        </p:txBody>
      </p:sp>
    </p:spTree>
    <p:extLst>
      <p:ext uri="{BB962C8B-B14F-4D97-AF65-F5344CB8AC3E}">
        <p14:creationId xmlns:p14="http://schemas.microsoft.com/office/powerpoint/2010/main" val="4055195055"/>
      </p:ext>
    </p:extLst>
  </p:cSld>
  <p:clrMapOvr>
    <a:masterClrMapping/>
  </p:clrMapOvr>
  <p:transition>
    <p:fade/>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0" lang="ja-JP" altLang="en-US" smtClean="0"/>
              <a:t>マスタ タイトルの書式設定</a:t>
            </a:r>
            <a:endParaRPr kumimoji="0" lang="en-US"/>
          </a:p>
        </p:txBody>
      </p:sp>
      <p:sp>
        <p:nvSpPr>
          <p:cNvPr id="3" name="コンテンツ プレースホルダ 2"/>
          <p:cNvSpPr>
            <a:spLocks noGrp="1"/>
          </p:cNvSpPr>
          <p:nvPr>
            <p:ph idx="1"/>
          </p:nvPr>
        </p:nvSpPr>
        <p:spPr/>
        <p:txBody>
          <a:bodyPr/>
          <a:lstStyle/>
          <a:p>
            <a:pPr lvl="0" eaLnBrk="1" latinLnBrk="0" hangingPunct="1"/>
            <a:r>
              <a:rPr lang="ja-JP" altLang="en-US" smtClean="0"/>
              <a:t>マスタ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 3"/>
          <p:cNvSpPr>
            <a:spLocks noGrp="1"/>
          </p:cNvSpPr>
          <p:nvPr>
            <p:ph type="dt" sz="half" idx="10"/>
          </p:nvPr>
        </p:nvSpPr>
        <p:spPr>
          <a:xfrm>
            <a:off x="457200" y="6356350"/>
            <a:ext cx="2133600" cy="365125"/>
          </a:xfrm>
          <a:prstGeom prst="rect">
            <a:avLst/>
          </a:prstGeom>
        </p:spPr>
        <p:txBody>
          <a:bodyPr/>
          <a:lstStyle/>
          <a:p>
            <a:endParaRPr lang="ja-JP" altLang="ja-JP"/>
          </a:p>
        </p:txBody>
      </p:sp>
      <p:sp>
        <p:nvSpPr>
          <p:cNvPr id="5" name="フッター プレースホルダ 4"/>
          <p:cNvSpPr>
            <a:spLocks noGrp="1"/>
          </p:cNvSpPr>
          <p:nvPr>
            <p:ph type="ftr" sz="quarter" idx="11"/>
          </p:nvPr>
        </p:nvSpPr>
        <p:spPr>
          <a:xfrm>
            <a:off x="3124200" y="6356350"/>
            <a:ext cx="2895600" cy="365125"/>
          </a:xfrm>
          <a:prstGeom prst="rect">
            <a:avLst/>
          </a:prstGeom>
        </p:spPr>
        <p:txBody>
          <a:bodyPr/>
          <a:lstStyle/>
          <a:p>
            <a:endParaRPr lang="ja-JP" altLang="ja-JP"/>
          </a:p>
        </p:txBody>
      </p:sp>
      <p:sp>
        <p:nvSpPr>
          <p:cNvPr id="6" name="スライド番号プレースホルダ 5"/>
          <p:cNvSpPr>
            <a:spLocks noGrp="1"/>
          </p:cNvSpPr>
          <p:nvPr>
            <p:ph type="sldNum" sz="quarter" idx="12"/>
          </p:nvPr>
        </p:nvSpPr>
        <p:spPr>
          <a:xfrm>
            <a:off x="6553200" y="6356350"/>
            <a:ext cx="2133600" cy="365125"/>
          </a:xfrm>
          <a:prstGeom prst="rect">
            <a:avLst/>
          </a:prstGeom>
        </p:spPr>
        <p:txBody>
          <a:bodyPr/>
          <a:lstStyle/>
          <a:p>
            <a:fld id="{38B6B469-F301-4946-B2CE-E297F3A4923D}" type="slidenum">
              <a:rPr lang="en-US" altLang="ja-JP" smtClean="0"/>
              <a:pPr/>
              <a:t>‹#›</a:t>
            </a:fld>
            <a:endParaRPr lang="en-US" altLang="ja-JP"/>
          </a:p>
        </p:txBody>
      </p:sp>
    </p:spTree>
    <p:extLst>
      <p:ext uri="{BB962C8B-B14F-4D97-AF65-F5344CB8AC3E}">
        <p14:creationId xmlns:p14="http://schemas.microsoft.com/office/powerpoint/2010/main" val="17007010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ja-JP" altLang="en-US" smtClean="0"/>
              <a:t>マスター テキストの書式設定</a:t>
            </a:r>
          </a:p>
        </p:txBody>
      </p:sp>
    </p:spTree>
    <p:extLst>
      <p:ext uri="{BB962C8B-B14F-4D97-AF65-F5344CB8AC3E}">
        <p14:creationId xmlns:p14="http://schemas.microsoft.com/office/powerpoint/2010/main" val="3721690234"/>
      </p:ext>
    </p:extLst>
  </p:cSld>
  <p:clrMapOvr>
    <a:masterClrMapping/>
  </p:clrMapOvr>
  <p:transition>
    <p:fade/>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a:xfrm>
            <a:off x="628650" y="6356351"/>
            <a:ext cx="2057400" cy="365125"/>
          </a:xfrm>
          <a:prstGeom prst="rect">
            <a:avLst/>
          </a:prstGeom>
        </p:spPr>
        <p:txBody>
          <a:bodyPr/>
          <a:lstStyle/>
          <a:p>
            <a:fld id="{E6D2F403-9584-1749-B6AB-5E1C5F94527C}" type="datetimeFigureOut">
              <a:rPr lang="en-US" smtClean="0"/>
              <a:t>4/13/2018</a:t>
            </a:fld>
            <a:endParaRPr lang="en-US" dirty="0"/>
          </a:p>
        </p:txBody>
      </p:sp>
      <p:sp>
        <p:nvSpPr>
          <p:cNvPr id="8" name="Footer Placeholder 7"/>
          <p:cNvSpPr>
            <a:spLocks noGrp="1"/>
          </p:cNvSpPr>
          <p:nvPr>
            <p:ph type="ftr" sz="quarter" idx="11"/>
          </p:nvPr>
        </p:nvSpPr>
        <p:spPr>
          <a:xfrm>
            <a:off x="3028950" y="6356351"/>
            <a:ext cx="3086100" cy="365125"/>
          </a:xfrm>
          <a:prstGeom prst="rect">
            <a:avLst/>
          </a:prstGeom>
        </p:spPr>
        <p:txBody>
          <a:bodyPr/>
          <a:lstStyle/>
          <a:p>
            <a:endParaRPr lang="en-US" dirty="0"/>
          </a:p>
        </p:txBody>
      </p:sp>
      <p:sp>
        <p:nvSpPr>
          <p:cNvPr id="9" name="Slide Number Placeholder 8"/>
          <p:cNvSpPr>
            <a:spLocks noGrp="1"/>
          </p:cNvSpPr>
          <p:nvPr>
            <p:ph type="sldNum" sz="quarter" idx="12"/>
          </p:nvPr>
        </p:nvSpPr>
        <p:spPr>
          <a:xfrm>
            <a:off x="6457950" y="6356351"/>
            <a:ext cx="2057400" cy="365125"/>
          </a:xfrm>
          <a:prstGeom prst="rect">
            <a:avLst/>
          </a:prstGeom>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55410180"/>
      </p:ext>
    </p:extLst>
  </p:cSld>
  <p:clrMapOvr>
    <a:masterClrMapping/>
  </p:clrMapOvr>
  <p:transition>
    <p:fad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ja-JP" altLang="en-US" smtClean="0"/>
              <a:t>マスター サブタイトルの書式設定</a:t>
            </a:r>
            <a:endParaRPr lang="en-US" dirty="0"/>
          </a:p>
        </p:txBody>
      </p:sp>
      <p:sp>
        <p:nvSpPr>
          <p:cNvPr id="7" name="Text Placeholder 6"/>
          <p:cNvSpPr>
            <a:spLocks noGrp="1"/>
          </p:cNvSpPr>
          <p:nvPr>
            <p:ph type="body" sz="quarter" idx="10"/>
          </p:nvPr>
        </p:nvSpPr>
        <p:spPr>
          <a:xfrm>
            <a:off x="722049" y="2355850"/>
            <a:ext cx="7690114" cy="1384994"/>
          </a:xfrm>
        </p:spPr>
        <p:txBody>
          <a:bodyPr>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ja-JP" altLang="en-US" smtClean="0"/>
              <a:t>マスター テキストの書式設定</a:t>
            </a:r>
          </a:p>
        </p:txBody>
      </p:sp>
    </p:spTree>
    <p:extLst>
      <p:ext uri="{BB962C8B-B14F-4D97-AF65-F5344CB8AC3E}">
        <p14:creationId xmlns:p14="http://schemas.microsoft.com/office/powerpoint/2010/main" val="997172412"/>
      </p:ext>
    </p:extLst>
  </p:cSld>
  <p:clrMapOvr>
    <a:masterClrMapping/>
  </p:clrMapOvr>
  <p:transition>
    <p:fade/>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71513" y="503238"/>
            <a:ext cx="7807325" cy="1143000"/>
          </a:xfrm>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126312047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6B40D4-7C89-4523-B306-762B27ECC728}" type="datetimeFigureOut">
              <a:rPr kumimoji="1" lang="ja-JP" altLang="en-US" smtClean="0"/>
              <a:t>2018/4/13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E60FE5-E755-4C02-929E-335022FC09A7}" type="slidenum">
              <a:rPr kumimoji="1" lang="ja-JP" altLang="en-US" smtClean="0"/>
              <a:t>‹#›</a:t>
            </a:fld>
            <a:endParaRPr kumimoji="1" lang="ja-JP" altLang="en-US"/>
          </a:p>
        </p:txBody>
      </p:sp>
    </p:spTree>
    <p:extLst>
      <p:ext uri="{BB962C8B-B14F-4D97-AF65-F5344CB8AC3E}">
        <p14:creationId xmlns:p14="http://schemas.microsoft.com/office/powerpoint/2010/main" val="229829982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endParaRPr lang="ja-JP" altLang="ja-JP"/>
          </a:p>
        </p:txBody>
      </p:sp>
      <p:sp>
        <p:nvSpPr>
          <p:cNvPr id="5" name="フッター プレースホルダー 4"/>
          <p:cNvSpPr>
            <a:spLocks noGrp="1"/>
          </p:cNvSpPr>
          <p:nvPr>
            <p:ph type="ftr" sz="quarter" idx="11"/>
          </p:nvPr>
        </p:nvSpPr>
        <p:spPr/>
        <p:txBody>
          <a:bodyPr/>
          <a:lstStyle/>
          <a:p>
            <a:endParaRPr lang="ja-JP" altLang="ja-JP"/>
          </a:p>
        </p:txBody>
      </p:sp>
      <p:sp>
        <p:nvSpPr>
          <p:cNvPr id="6" name="スライド番号プレースホルダー 5"/>
          <p:cNvSpPr>
            <a:spLocks noGrp="1"/>
          </p:cNvSpPr>
          <p:nvPr>
            <p:ph type="sldNum" sz="quarter" idx="12"/>
          </p:nvPr>
        </p:nvSpPr>
        <p:spPr/>
        <p:txBody>
          <a:bodyPr/>
          <a:lstStyle/>
          <a:p>
            <a:fld id="{38B6B469-F301-4946-B2CE-E297F3A4923D}" type="slidenum">
              <a:rPr lang="en-US" altLang="ja-JP" smtClean="0"/>
              <a:pPr/>
              <a:t>‹#›</a:t>
            </a:fld>
            <a:endParaRPr lang="en-US" altLang="ja-JP"/>
          </a:p>
        </p:txBody>
      </p:sp>
    </p:spTree>
    <p:extLst>
      <p:ext uri="{BB962C8B-B14F-4D97-AF65-F5344CB8AC3E}">
        <p14:creationId xmlns:p14="http://schemas.microsoft.com/office/powerpoint/2010/main" val="2333652084"/>
      </p:ext>
    </p:extLst>
  </p:cSld>
  <p:clrMapOvr>
    <a:masterClrMapping/>
  </p:clrMapOvr>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6B40D4-7C89-4523-B306-762B27ECC728}" type="datetimeFigureOut">
              <a:rPr kumimoji="1" lang="ja-JP" altLang="en-US" smtClean="0"/>
              <a:t>2018/4/13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E60FE5-E755-4C02-929E-335022FC09A7}" type="slidenum">
              <a:rPr kumimoji="1" lang="ja-JP" altLang="en-US" smtClean="0"/>
              <a:t>‹#›</a:t>
            </a:fld>
            <a:endParaRPr kumimoji="1" lang="ja-JP" altLang="en-US"/>
          </a:p>
        </p:txBody>
      </p:sp>
    </p:spTree>
    <p:extLst>
      <p:ext uri="{BB962C8B-B14F-4D97-AF65-F5344CB8AC3E}">
        <p14:creationId xmlns:p14="http://schemas.microsoft.com/office/powerpoint/2010/main" val="34572082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6B40D4-7C89-4523-B306-762B27ECC728}" type="datetimeFigureOut">
              <a:rPr kumimoji="1" lang="ja-JP" altLang="en-US" smtClean="0"/>
              <a:t>2018/4/13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E60FE5-E755-4C02-929E-335022FC09A7}" type="slidenum">
              <a:rPr kumimoji="1" lang="ja-JP" altLang="en-US" smtClean="0"/>
              <a:t>‹#›</a:t>
            </a:fld>
            <a:endParaRPr kumimoji="1" lang="ja-JP" altLang="en-US"/>
          </a:p>
        </p:txBody>
      </p:sp>
    </p:spTree>
    <p:extLst>
      <p:ext uri="{BB962C8B-B14F-4D97-AF65-F5344CB8AC3E}">
        <p14:creationId xmlns:p14="http://schemas.microsoft.com/office/powerpoint/2010/main" val="108129458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E6D2F403-9584-1749-B6AB-5E1C5F94527C}" type="datetimeFigureOut">
              <a:rPr lang="en-US" smtClean="0"/>
              <a:t>4/13/2018</a:t>
            </a:fld>
            <a:endParaRPr lang="en-US" dirty="0"/>
          </a:p>
        </p:txBody>
      </p:sp>
      <p:sp>
        <p:nvSpPr>
          <p:cNvPr id="8" name="フッター プレースホルダー 7"/>
          <p:cNvSpPr>
            <a:spLocks noGrp="1"/>
          </p:cNvSpPr>
          <p:nvPr>
            <p:ph type="ftr" sz="quarter" idx="11"/>
          </p:nvPr>
        </p:nvSpPr>
        <p:spPr/>
        <p:txBody>
          <a:bodyPr/>
          <a:lstStyle/>
          <a:p>
            <a:endParaRPr lang="en-US" dirty="0"/>
          </a:p>
        </p:txBody>
      </p:sp>
      <p:sp>
        <p:nvSpPr>
          <p:cNvPr id="9" name="スライド番号プレースホルダー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1508747"/>
      </p:ext>
    </p:extLst>
  </p:cSld>
  <p:clrMapOvr>
    <a:masterClrMapping/>
  </p:clrMapOvr>
  <p:transition>
    <p:fade/>
  </p:transition>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6B40D4-7C89-4523-B306-762B27ECC728}" type="datetimeFigureOut">
              <a:rPr kumimoji="1" lang="ja-JP" altLang="en-US" smtClean="0"/>
              <a:t>2018/4/13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7DE60FE5-E755-4C02-929E-335022FC09A7}" type="slidenum">
              <a:rPr kumimoji="1" lang="ja-JP" altLang="en-US" smtClean="0"/>
              <a:t>‹#›</a:t>
            </a:fld>
            <a:endParaRPr kumimoji="1" lang="ja-JP" altLang="en-US"/>
          </a:p>
        </p:txBody>
      </p:sp>
    </p:spTree>
    <p:extLst>
      <p:ext uri="{BB962C8B-B14F-4D97-AF65-F5344CB8AC3E}">
        <p14:creationId xmlns:p14="http://schemas.microsoft.com/office/powerpoint/2010/main" val="284013648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6B40D4-7C89-4523-B306-762B27ECC728}" type="datetimeFigureOut">
              <a:rPr kumimoji="1" lang="ja-JP" altLang="en-US" smtClean="0"/>
              <a:t>2018/4/13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7DE60FE5-E755-4C02-929E-335022FC09A7}" type="slidenum">
              <a:rPr kumimoji="1" lang="ja-JP" altLang="en-US" smtClean="0"/>
              <a:t>‹#›</a:t>
            </a:fld>
            <a:endParaRPr kumimoji="1" lang="ja-JP" altLang="en-US"/>
          </a:p>
        </p:txBody>
      </p:sp>
    </p:spTree>
    <p:extLst>
      <p:ext uri="{BB962C8B-B14F-4D97-AF65-F5344CB8AC3E}">
        <p14:creationId xmlns:p14="http://schemas.microsoft.com/office/powerpoint/2010/main" val="42961054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6B40D4-7C89-4523-B306-762B27ECC728}" type="datetimeFigureOut">
              <a:rPr kumimoji="1" lang="ja-JP" altLang="en-US" smtClean="0"/>
              <a:t>2018/4/13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E60FE5-E755-4C02-929E-335022FC09A7}" type="slidenum">
              <a:rPr kumimoji="1" lang="ja-JP" altLang="en-US" smtClean="0"/>
              <a:t>‹#›</a:t>
            </a:fld>
            <a:endParaRPr kumimoji="1" lang="ja-JP" altLang="en-US"/>
          </a:p>
        </p:txBody>
      </p:sp>
    </p:spTree>
    <p:extLst>
      <p:ext uri="{BB962C8B-B14F-4D97-AF65-F5344CB8AC3E}">
        <p14:creationId xmlns:p14="http://schemas.microsoft.com/office/powerpoint/2010/main" val="228473502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6B40D4-7C89-4523-B306-762B27ECC728}" type="datetimeFigureOut">
              <a:rPr kumimoji="1" lang="ja-JP" altLang="en-US" smtClean="0"/>
              <a:t>2018/4/13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7DE60FE5-E755-4C02-929E-335022FC09A7}" type="slidenum">
              <a:rPr kumimoji="1" lang="ja-JP" altLang="en-US" smtClean="0"/>
              <a:t>‹#›</a:t>
            </a:fld>
            <a:endParaRPr kumimoji="1" lang="ja-JP" altLang="en-US"/>
          </a:p>
        </p:txBody>
      </p:sp>
    </p:spTree>
    <p:extLst>
      <p:ext uri="{BB962C8B-B14F-4D97-AF65-F5344CB8AC3E}">
        <p14:creationId xmlns:p14="http://schemas.microsoft.com/office/powerpoint/2010/main" val="34126537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p14="http://schemas.microsoft.com/office/powerpoint/2010/main" val="2289053946"/>
      </p:ext>
    </p:extLst>
  </p:cSld>
  <p:clrMapOvr>
    <a:masterClrMapping/>
  </p:clrMapOvr>
  <p:transition>
    <p:fade/>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6B40D4-7C89-4523-B306-762B27ECC728}" type="datetimeFigureOut">
              <a:rPr kumimoji="1" lang="ja-JP" altLang="en-US" smtClean="0"/>
              <a:t>2018/4/13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E60FE5-E755-4C02-929E-335022FC09A7}" type="slidenum">
              <a:rPr kumimoji="1" lang="ja-JP" altLang="en-US" smtClean="0"/>
              <a:t>‹#›</a:t>
            </a:fld>
            <a:endParaRPr kumimoji="1" lang="ja-JP" altLang="en-US"/>
          </a:p>
        </p:txBody>
      </p:sp>
    </p:spTree>
    <p:extLst>
      <p:ext uri="{BB962C8B-B14F-4D97-AF65-F5344CB8AC3E}">
        <p14:creationId xmlns:p14="http://schemas.microsoft.com/office/powerpoint/2010/main" val="427772525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6B40D4-7C89-4523-B306-762B27ECC728}" type="datetimeFigureOut">
              <a:rPr kumimoji="1" lang="ja-JP" altLang="en-US" smtClean="0"/>
              <a:t>2018/4/13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7DE60FE5-E755-4C02-929E-335022FC09A7}" type="slidenum">
              <a:rPr kumimoji="1" lang="ja-JP" altLang="en-US" smtClean="0"/>
              <a:t>‹#›</a:t>
            </a:fld>
            <a:endParaRPr kumimoji="1" lang="ja-JP" altLang="en-US"/>
          </a:p>
        </p:txBody>
      </p:sp>
    </p:spTree>
    <p:extLst>
      <p:ext uri="{BB962C8B-B14F-4D97-AF65-F5344CB8AC3E}">
        <p14:creationId xmlns:p14="http://schemas.microsoft.com/office/powerpoint/2010/main" val="121621121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671513" y="503238"/>
            <a:ext cx="7807325" cy="1143000"/>
          </a:xfrm>
        </p:spPr>
        <p:txBody>
          <a:bodyPr/>
          <a:lstStyle/>
          <a:p>
            <a:r>
              <a:rPr lang="ja-JP" altLang="en-US" smtClean="0"/>
              <a:t>マスタ タイトルの書式設定</a:t>
            </a:r>
            <a:endParaRPr lang="ja-JP" altLang="en-US"/>
          </a:p>
        </p:txBody>
      </p:sp>
    </p:spTree>
    <p:extLst>
      <p:ext uri="{BB962C8B-B14F-4D97-AF65-F5344CB8AC3E}">
        <p14:creationId xmlns:p14="http://schemas.microsoft.com/office/powerpoint/2010/main" val="17543586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p14="http://schemas.microsoft.com/office/powerpoint/2010/main" val="1407763216"/>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p14="http://schemas.microsoft.com/office/powerpoint/2010/main" val="3609078736"/>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Tree>
    <p:extLst>
      <p:ext uri="{BB962C8B-B14F-4D97-AF65-F5344CB8AC3E}">
        <p14:creationId xmlns:p14="http://schemas.microsoft.com/office/powerpoint/2010/main" val="2547901315"/>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340880159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9631836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extLst>
      <p:ext uri="{BB962C8B-B14F-4D97-AF65-F5344CB8AC3E}">
        <p14:creationId xmlns:p14="http://schemas.microsoft.com/office/powerpoint/2010/main" val="290958331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3.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image" Target="../media/image4.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slideLayout" Target="../slideLayouts/slideLayout17.xml"/><Relationship Id="rId7"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5" Type="http://schemas.openxmlformats.org/officeDocument/2006/relationships/slideLayout" Target="../slideLayouts/slideLayout19.xml"/><Relationship Id="rId4" Type="http://schemas.openxmlformats.org/officeDocument/2006/relationships/slideLayout" Target="../slideLayouts/slideLayout18.xml"/><Relationship Id="rId9" Type="http://schemas.openxmlformats.org/officeDocument/2006/relationships/image" Target="../media/image5.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theme" Target="../theme/theme3.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6"/>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ja-JP" altLang="en-US" smtClean="0"/>
              <a:t>マスター タイトルの書式設定</a:t>
            </a:r>
            <a:endParaRPr lang="en-US" dirty="0"/>
          </a:p>
        </p:txBody>
      </p:sp>
      <p:sp>
        <p:nvSpPr>
          <p:cNvPr id="1027" name="Text Placeholder 2"/>
          <p:cNvSpPr>
            <a:spLocks noGrp="1"/>
          </p:cNvSpPr>
          <p:nvPr>
            <p:ph type="body" idx="1"/>
          </p:nvPr>
        </p:nvSpPr>
        <p:spPr bwMode="auto">
          <a:xfrm>
            <a:off x="381000" y="1412875"/>
            <a:ext cx="83820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ja-JP" smtClean="0"/>
          </a:p>
        </p:txBody>
      </p:sp>
      <p:pic>
        <p:nvPicPr>
          <p:cNvPr id="1028" name="Picture 3" descr="footer_graphic.png"/>
          <p:cNvPicPr>
            <a:picLocks noChangeAspect="1"/>
          </p:cNvPicPr>
          <p:nvPr/>
        </p:nvPicPr>
        <p:blipFill>
          <a:blip r:embed="rId17">
            <a:extLst>
              <a:ext uri="{28A0092B-C50C-407E-A947-70E740481C1C}">
                <a14:useLocalDpi xmlns:a14="http://schemas.microsoft.com/office/drawing/2010/main" val="0"/>
              </a:ext>
            </a:extLst>
          </a:blip>
          <a:srcRect/>
          <a:stretch>
            <a:fillRect/>
          </a:stretch>
        </p:blipFill>
        <p:spPr bwMode="auto">
          <a:xfrm>
            <a:off x="0" y="5435600"/>
            <a:ext cx="9144000" cy="142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9" r:id="rId10"/>
    <p:sldLayoutId id="2147483690" r:id="rId11"/>
    <p:sldLayoutId id="2147483687" r:id="rId12"/>
    <p:sldLayoutId id="2147483722" r:id="rId13"/>
    <p:sldLayoutId id="2147483764" r:id="rId14"/>
  </p:sldLayoutIdLst>
  <p:transition>
    <p:fade/>
  </p:transition>
  <p:txStyles>
    <p:titleStyle>
      <a:lvl1pPr algn="l" defTabSz="912813" rtl="0" eaLnBrk="1" fontAlgn="base" hangingPunct="1">
        <a:lnSpc>
          <a:spcPct val="90000"/>
        </a:lnSpc>
        <a:spcBef>
          <a:spcPct val="0"/>
        </a:spcBef>
        <a:spcAft>
          <a:spcPct val="0"/>
        </a:spcAft>
        <a:defRPr kumimoji="1" lang="en-US" sz="4800" kern="1200" spc="-150"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eaLnBrk="1" fontAlgn="base" hangingPunct="1">
        <a:lnSpc>
          <a:spcPct val="90000"/>
        </a:lnSpc>
        <a:spcBef>
          <a:spcPct val="0"/>
        </a:spcBef>
        <a:spcAft>
          <a:spcPct val="0"/>
        </a:spcAft>
        <a:defRPr kumimoji="1" sz="4800">
          <a:solidFill>
            <a:schemeClr val="tx1"/>
          </a:solidFill>
          <a:latin typeface="Calibri" pitchFamily="34" charset="0"/>
          <a:cs typeface="Arial" charset="0"/>
        </a:defRPr>
      </a:lvl2pPr>
      <a:lvl3pPr algn="l" defTabSz="912813" rtl="0" eaLnBrk="1" fontAlgn="base" hangingPunct="1">
        <a:lnSpc>
          <a:spcPct val="90000"/>
        </a:lnSpc>
        <a:spcBef>
          <a:spcPct val="0"/>
        </a:spcBef>
        <a:spcAft>
          <a:spcPct val="0"/>
        </a:spcAft>
        <a:defRPr kumimoji="1" sz="4800">
          <a:solidFill>
            <a:schemeClr val="tx1"/>
          </a:solidFill>
          <a:latin typeface="Calibri" pitchFamily="34" charset="0"/>
          <a:cs typeface="Arial" charset="0"/>
        </a:defRPr>
      </a:lvl3pPr>
      <a:lvl4pPr algn="l" defTabSz="912813" rtl="0" eaLnBrk="1" fontAlgn="base" hangingPunct="1">
        <a:lnSpc>
          <a:spcPct val="90000"/>
        </a:lnSpc>
        <a:spcBef>
          <a:spcPct val="0"/>
        </a:spcBef>
        <a:spcAft>
          <a:spcPct val="0"/>
        </a:spcAft>
        <a:defRPr kumimoji="1" sz="4800">
          <a:solidFill>
            <a:schemeClr val="tx1"/>
          </a:solidFill>
          <a:latin typeface="Calibri" pitchFamily="34" charset="0"/>
          <a:cs typeface="Arial" charset="0"/>
        </a:defRPr>
      </a:lvl4pPr>
      <a:lvl5pPr algn="l" defTabSz="912813" rtl="0" eaLnBrk="1" fontAlgn="base" hangingPunct="1">
        <a:lnSpc>
          <a:spcPct val="90000"/>
        </a:lnSpc>
        <a:spcBef>
          <a:spcPct val="0"/>
        </a:spcBef>
        <a:spcAft>
          <a:spcPct val="0"/>
        </a:spcAft>
        <a:defRPr kumimoji="1" sz="4800">
          <a:solidFill>
            <a:schemeClr val="tx1"/>
          </a:solidFill>
          <a:latin typeface="Calibri" pitchFamily="34" charset="0"/>
          <a:cs typeface="Arial" charset="0"/>
        </a:defRPr>
      </a:lvl5pPr>
      <a:lvl6pPr marL="457200" algn="l" defTabSz="912813" rtl="0" eaLnBrk="1" fontAlgn="base" hangingPunct="1">
        <a:lnSpc>
          <a:spcPct val="90000"/>
        </a:lnSpc>
        <a:spcBef>
          <a:spcPct val="0"/>
        </a:spcBef>
        <a:spcAft>
          <a:spcPct val="0"/>
        </a:spcAft>
        <a:defRPr kumimoji="1" sz="4800">
          <a:solidFill>
            <a:schemeClr val="tx1"/>
          </a:solidFill>
          <a:latin typeface="Calibri" pitchFamily="34" charset="0"/>
          <a:cs typeface="Arial" charset="0"/>
        </a:defRPr>
      </a:lvl6pPr>
      <a:lvl7pPr marL="914400" algn="l" defTabSz="912813" rtl="0" eaLnBrk="1" fontAlgn="base" hangingPunct="1">
        <a:lnSpc>
          <a:spcPct val="90000"/>
        </a:lnSpc>
        <a:spcBef>
          <a:spcPct val="0"/>
        </a:spcBef>
        <a:spcAft>
          <a:spcPct val="0"/>
        </a:spcAft>
        <a:defRPr kumimoji="1" sz="4800">
          <a:solidFill>
            <a:schemeClr val="tx1"/>
          </a:solidFill>
          <a:latin typeface="Calibri" pitchFamily="34" charset="0"/>
          <a:cs typeface="Arial" charset="0"/>
        </a:defRPr>
      </a:lvl7pPr>
      <a:lvl8pPr marL="1371600" algn="l" defTabSz="912813" rtl="0" eaLnBrk="1" fontAlgn="base" hangingPunct="1">
        <a:lnSpc>
          <a:spcPct val="90000"/>
        </a:lnSpc>
        <a:spcBef>
          <a:spcPct val="0"/>
        </a:spcBef>
        <a:spcAft>
          <a:spcPct val="0"/>
        </a:spcAft>
        <a:defRPr kumimoji="1" sz="4800">
          <a:solidFill>
            <a:schemeClr val="tx1"/>
          </a:solidFill>
          <a:latin typeface="Calibri" pitchFamily="34" charset="0"/>
          <a:cs typeface="Arial" charset="0"/>
        </a:defRPr>
      </a:lvl8pPr>
      <a:lvl9pPr marL="1828800" algn="l" defTabSz="912813" rtl="0" eaLnBrk="1" fontAlgn="base" hangingPunct="1">
        <a:lnSpc>
          <a:spcPct val="90000"/>
        </a:lnSpc>
        <a:spcBef>
          <a:spcPct val="0"/>
        </a:spcBef>
        <a:spcAft>
          <a:spcPct val="0"/>
        </a:spcAft>
        <a:defRPr kumimoji="1" sz="4800">
          <a:solidFill>
            <a:schemeClr val="tx1"/>
          </a:solidFill>
          <a:latin typeface="Calibri" pitchFamily="34" charset="0"/>
          <a:cs typeface="Arial" charset="0"/>
        </a:defRPr>
      </a:lvl9pPr>
    </p:titleStyle>
    <p:bodyStyle>
      <a:lvl1pPr marL="396875" indent="-396875" algn="l" defTabSz="912813" rtl="0" eaLnBrk="1" fontAlgn="base" hangingPunct="1">
        <a:lnSpc>
          <a:spcPct val="90000"/>
        </a:lnSpc>
        <a:spcBef>
          <a:spcPct val="20000"/>
        </a:spcBef>
        <a:spcAft>
          <a:spcPct val="0"/>
        </a:spcAft>
        <a:buBlip>
          <a:blip r:embed="rId18"/>
        </a:buBlip>
        <a:defRPr kumimoji="1" sz="3200" kern="1200">
          <a:solidFill>
            <a:schemeClr val="tx1"/>
          </a:solidFill>
          <a:latin typeface="+mn-lt"/>
          <a:ea typeface="+mn-ea"/>
          <a:cs typeface="+mn-cs"/>
        </a:defRPr>
      </a:lvl1pPr>
      <a:lvl2pPr marL="914400" indent="-396875" algn="l" defTabSz="912813" rtl="0" eaLnBrk="1" fontAlgn="base" hangingPunct="1">
        <a:lnSpc>
          <a:spcPct val="90000"/>
        </a:lnSpc>
        <a:spcBef>
          <a:spcPct val="20000"/>
        </a:spcBef>
        <a:spcAft>
          <a:spcPct val="0"/>
        </a:spcAft>
        <a:buBlip>
          <a:blip r:embed="rId19"/>
        </a:buBlip>
        <a:defRPr kumimoji="1" sz="2800" kern="1200">
          <a:solidFill>
            <a:schemeClr val="tx1"/>
          </a:solidFill>
          <a:latin typeface="+mn-lt"/>
          <a:ea typeface="+mn-ea"/>
          <a:cs typeface="+mn-cs"/>
        </a:defRPr>
      </a:lvl2pPr>
      <a:lvl3pPr marL="1258888" indent="-344488" algn="l" defTabSz="912813" rtl="0" eaLnBrk="1" fontAlgn="base" hangingPunct="1">
        <a:lnSpc>
          <a:spcPct val="90000"/>
        </a:lnSpc>
        <a:spcBef>
          <a:spcPct val="20000"/>
        </a:spcBef>
        <a:spcAft>
          <a:spcPct val="0"/>
        </a:spcAft>
        <a:buBlip>
          <a:blip r:embed="rId19"/>
        </a:buBlip>
        <a:defRPr kumimoji="1" sz="2400" kern="1200">
          <a:solidFill>
            <a:schemeClr val="tx1"/>
          </a:solidFill>
          <a:latin typeface="+mn-lt"/>
          <a:ea typeface="+mn-ea"/>
          <a:cs typeface="+mn-cs"/>
        </a:defRPr>
      </a:lvl3pPr>
      <a:lvl4pPr marL="1604963" indent="-346075" algn="l" defTabSz="912813" rtl="0" eaLnBrk="1" fontAlgn="base" hangingPunct="1">
        <a:lnSpc>
          <a:spcPct val="90000"/>
        </a:lnSpc>
        <a:spcBef>
          <a:spcPct val="20000"/>
        </a:spcBef>
        <a:spcAft>
          <a:spcPct val="0"/>
        </a:spcAft>
        <a:buBlip>
          <a:blip r:embed="rId19"/>
        </a:buBlip>
        <a:defRPr kumimoji="1" sz="2400" kern="1200">
          <a:solidFill>
            <a:schemeClr val="tx1"/>
          </a:solidFill>
          <a:latin typeface="+mn-lt"/>
          <a:ea typeface="+mn-ea"/>
          <a:cs typeface="+mn-cs"/>
        </a:defRPr>
      </a:lvl4pPr>
      <a:lvl5pPr marL="1941513" indent="-336550" algn="l" defTabSz="912813" rtl="0" eaLnBrk="1" fontAlgn="base" hangingPunct="1">
        <a:lnSpc>
          <a:spcPct val="90000"/>
        </a:lnSpc>
        <a:spcBef>
          <a:spcPct val="20000"/>
        </a:spcBef>
        <a:spcAft>
          <a:spcPct val="0"/>
        </a:spcAft>
        <a:buBlip>
          <a:blip r:embed="rId19"/>
        </a:buBlip>
        <a:defRPr kumimoji="1"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en-US"/>
      </a:defPPr>
      <a:lvl1pPr marL="0" algn="l" defTabSz="914363" rtl="0" eaLnBrk="1" latinLnBrk="0" hangingPunct="1">
        <a:defRPr kumimoji="1" sz="1800" kern="1200">
          <a:solidFill>
            <a:schemeClr val="tx1"/>
          </a:solidFill>
          <a:latin typeface="+mn-lt"/>
          <a:ea typeface="+mn-ea"/>
          <a:cs typeface="+mn-cs"/>
        </a:defRPr>
      </a:lvl1pPr>
      <a:lvl2pPr marL="457182" algn="l" defTabSz="914363" rtl="0" eaLnBrk="1" latinLnBrk="0" hangingPunct="1">
        <a:defRPr kumimoji="1" sz="1800" kern="1200">
          <a:solidFill>
            <a:schemeClr val="tx1"/>
          </a:solidFill>
          <a:latin typeface="+mn-lt"/>
          <a:ea typeface="+mn-ea"/>
          <a:cs typeface="+mn-cs"/>
        </a:defRPr>
      </a:lvl2pPr>
      <a:lvl3pPr marL="914363" algn="l" defTabSz="914363" rtl="0" eaLnBrk="1" latinLnBrk="0" hangingPunct="1">
        <a:defRPr kumimoji="1" sz="1800" kern="1200">
          <a:solidFill>
            <a:schemeClr val="tx1"/>
          </a:solidFill>
          <a:latin typeface="+mn-lt"/>
          <a:ea typeface="+mn-ea"/>
          <a:cs typeface="+mn-cs"/>
        </a:defRPr>
      </a:lvl3pPr>
      <a:lvl4pPr marL="1371545" algn="l" defTabSz="914363" rtl="0" eaLnBrk="1" latinLnBrk="0" hangingPunct="1">
        <a:defRPr kumimoji="1" sz="1800" kern="1200">
          <a:solidFill>
            <a:schemeClr val="tx1"/>
          </a:solidFill>
          <a:latin typeface="+mn-lt"/>
          <a:ea typeface="+mn-ea"/>
          <a:cs typeface="+mn-cs"/>
        </a:defRPr>
      </a:lvl4pPr>
      <a:lvl5pPr marL="1828727" algn="l" defTabSz="914363" rtl="0" eaLnBrk="1" latinLnBrk="0" hangingPunct="1">
        <a:defRPr kumimoji="1" sz="1800" kern="1200">
          <a:solidFill>
            <a:schemeClr val="tx1"/>
          </a:solidFill>
          <a:latin typeface="+mn-lt"/>
          <a:ea typeface="+mn-ea"/>
          <a:cs typeface="+mn-cs"/>
        </a:defRPr>
      </a:lvl5pPr>
      <a:lvl6pPr marL="2285909" algn="l" defTabSz="914363" rtl="0" eaLnBrk="1" latinLnBrk="0" hangingPunct="1">
        <a:defRPr kumimoji="1" sz="1800" kern="1200">
          <a:solidFill>
            <a:schemeClr val="tx1"/>
          </a:solidFill>
          <a:latin typeface="+mn-lt"/>
          <a:ea typeface="+mn-ea"/>
          <a:cs typeface="+mn-cs"/>
        </a:defRPr>
      </a:lvl6pPr>
      <a:lvl7pPr marL="2743090" algn="l" defTabSz="914363" rtl="0" eaLnBrk="1" latinLnBrk="0" hangingPunct="1">
        <a:defRPr kumimoji="1" sz="1800" kern="1200">
          <a:solidFill>
            <a:schemeClr val="tx1"/>
          </a:solidFill>
          <a:latin typeface="+mn-lt"/>
          <a:ea typeface="+mn-ea"/>
          <a:cs typeface="+mn-cs"/>
        </a:defRPr>
      </a:lvl7pPr>
      <a:lvl8pPr marL="3200272" algn="l" defTabSz="914363" rtl="0" eaLnBrk="1" latinLnBrk="0" hangingPunct="1">
        <a:defRPr kumimoji="1" sz="1800" kern="1200">
          <a:solidFill>
            <a:schemeClr val="tx1"/>
          </a:solidFill>
          <a:latin typeface="+mn-lt"/>
          <a:ea typeface="+mn-ea"/>
          <a:cs typeface="+mn-cs"/>
        </a:defRPr>
      </a:lvl8pPr>
      <a:lvl9pPr marL="3657454" algn="l" defTabSz="914363"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8"/>
          <a:srcRect/>
          <a:stretch>
            <a:fillRect/>
          </a:stretch>
        </a:blipFill>
        <a:effectLst/>
      </p:bgPr>
    </p:bg>
    <p:spTree>
      <p:nvGrpSpPr>
        <p:cNvPr id="1" name=""/>
        <p:cNvGrpSpPr/>
        <p:nvPr/>
      </p:nvGrpSpPr>
      <p:grpSpPr>
        <a:xfrm>
          <a:off x="0" y="0"/>
          <a:ext cx="0" cy="0"/>
          <a:chOff x="0" y="0"/>
          <a:chExt cx="0" cy="0"/>
        </a:xfrm>
      </p:grpSpPr>
      <p:pic>
        <p:nvPicPr>
          <p:cNvPr id="2050" name="Picture 3" descr="white rectangle.png"/>
          <p:cNvPicPr>
            <a:picLocks noChangeAspect="1"/>
          </p:cNvPicPr>
          <p:nvPr/>
        </p:nvPicPr>
        <p:blipFill>
          <a:blip r:embed="rId9">
            <a:extLst>
              <a:ext uri="{28A0092B-C50C-407E-A947-70E740481C1C}">
                <a14:useLocalDpi xmlns:a14="http://schemas.microsoft.com/office/drawing/2010/main" val="0"/>
              </a:ext>
            </a:extLst>
          </a:blip>
          <a:srcRect b="10452"/>
          <a:stretch>
            <a:fillRect/>
          </a:stretch>
        </p:blipFill>
        <p:spPr bwMode="auto">
          <a:xfrm>
            <a:off x="0" y="1300163"/>
            <a:ext cx="9144000" cy="5557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381000" y="230188"/>
            <a:ext cx="8382000" cy="665162"/>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2052" name="Text Placeholder 2"/>
          <p:cNvSpPr>
            <a:spLocks noGrp="1"/>
          </p:cNvSpPr>
          <p:nvPr>
            <p:ph type="body" idx="1"/>
          </p:nvPr>
        </p:nvSpPr>
        <p:spPr bwMode="auto">
          <a:xfrm>
            <a:off x="722313" y="1905000"/>
            <a:ext cx="8040687" cy="210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Tree>
  </p:cSld>
  <p:clrMap bg1="lt1" tx1="dk1" bg2="lt2" tx2="dk2" accent1="accent1" accent2="accent2" accent3="accent3" accent4="accent4" accent5="accent5" accent6="accent6" hlink="hlink" folHlink="folHlink"/>
  <p:sldLayoutIdLst>
    <p:sldLayoutId id="2147483688" r:id="rId1"/>
    <p:sldLayoutId id="2147483694" r:id="rId2"/>
    <p:sldLayoutId id="2147483695" r:id="rId3"/>
    <p:sldLayoutId id="2147483749" r:id="rId4"/>
    <p:sldLayoutId id="2147483868" r:id="rId5"/>
    <p:sldLayoutId id="2147483881" r:id="rId6"/>
  </p:sldLayoutIdLst>
  <p:transition>
    <p:fade/>
  </p:transition>
  <p:txStyles>
    <p:title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p:titleStyle>
    <p:bodyStyle>
      <a:lvl1pPr algn="l" defTabSz="912813" rtl="0" fontAlgn="base">
        <a:lnSpc>
          <a:spcPct val="90000"/>
        </a:lnSpc>
        <a:spcBef>
          <a:spcPct val="20000"/>
        </a:spcBef>
        <a:spcAft>
          <a:spcPct val="0"/>
        </a:spcAft>
        <a:buFont typeface="Arial" charset="0"/>
        <a:defRPr sz="3000" b="1" kern="1200">
          <a:solidFill>
            <a:schemeClr val="tx1"/>
          </a:solidFill>
          <a:latin typeface="Courier New" pitchFamily="49" charset="0"/>
          <a:ea typeface="+mn-ea"/>
          <a:cs typeface="Courier New" pitchFamily="49" charset="0"/>
        </a:defRPr>
      </a:lvl1pPr>
      <a:lvl2pPr marL="384175" indent="-6350" algn="l" defTabSz="912813" rtl="0" fontAlgn="base">
        <a:lnSpc>
          <a:spcPct val="90000"/>
        </a:lnSpc>
        <a:spcBef>
          <a:spcPct val="20000"/>
        </a:spcBef>
        <a:spcAft>
          <a:spcPct val="0"/>
        </a:spcAft>
        <a:buFont typeface="Arial" charset="0"/>
        <a:defRPr sz="2800" b="1" kern="1200">
          <a:solidFill>
            <a:schemeClr val="tx1"/>
          </a:solidFill>
          <a:latin typeface="Courier New" pitchFamily="49" charset="0"/>
          <a:ea typeface="+mn-ea"/>
          <a:cs typeface="Courier New" pitchFamily="49" charset="0"/>
        </a:defRPr>
      </a:lvl2pPr>
      <a:lvl3pPr marL="760413" indent="-6350"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3pPr>
      <a:lvl4pPr marL="1093788" indent="6350"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4pPr>
      <a:lvl5pPr marL="1425575"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476B40D4-7C89-4523-B306-762B27ECC728}" type="datetimeFigureOut">
              <a:rPr kumimoji="1" lang="ja-JP" altLang="en-US" smtClean="0"/>
              <a:t>2018/4/13</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7DE60FE5-E755-4C02-929E-335022FC09A7}" type="slidenum">
              <a:rPr kumimoji="1" lang="ja-JP" altLang="en-US" smtClean="0"/>
              <a:t>‹#›</a:t>
            </a:fld>
            <a:endParaRPr kumimoji="1" lang="ja-JP" altLang="en-US"/>
          </a:p>
        </p:txBody>
      </p:sp>
    </p:spTree>
    <p:extLst>
      <p:ext uri="{BB962C8B-B14F-4D97-AF65-F5344CB8AC3E}">
        <p14:creationId xmlns:p14="http://schemas.microsoft.com/office/powerpoint/2010/main" val="4128457009"/>
      </p:ext>
    </p:extLst>
  </p:cSld>
  <p:clrMap bg1="lt1" tx1="dk1" bg2="lt2" tx2="dk2" accent1="accent1" accent2="accent2" accent3="accent3" accent4="accent4" accent5="accent5" accent6="accent6" hlink="hlink" folHlink="folHlink"/>
  <p:sldLayoutIdLst>
    <p:sldLayoutId id="2147483870" r:id="rId1"/>
    <p:sldLayoutId id="2147483871" r:id="rId2"/>
    <p:sldLayoutId id="2147483872" r:id="rId3"/>
    <p:sldLayoutId id="2147483873" r:id="rId4"/>
    <p:sldLayoutId id="2147483874" r:id="rId5"/>
    <p:sldLayoutId id="2147483875" r:id="rId6"/>
    <p:sldLayoutId id="2147483876" r:id="rId7"/>
    <p:sldLayoutId id="2147483877" r:id="rId8"/>
    <p:sldLayoutId id="2147483878" r:id="rId9"/>
    <p:sldLayoutId id="2147483879" r:id="rId10"/>
    <p:sldLayoutId id="2147483880" r:id="rId11"/>
    <p:sldLayoutId id="2147483882" r:id="rId12"/>
  </p:sldLayoutIdLst>
  <p:transition>
    <p:fade/>
  </p:transition>
  <p:timing>
    <p:tnLst>
      <p:par>
        <p:cTn id="1" dur="indefinite" restart="never" nodeType="tmRoot"/>
      </p:par>
    </p:tnLst>
  </p:timing>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0.png"/><Relationship Id="rId1" Type="http://schemas.openxmlformats.org/officeDocument/2006/relationships/slideLayout" Target="../slideLayouts/slideLayout25.xml"/><Relationship Id="rId5" Type="http://schemas.openxmlformats.org/officeDocument/2006/relationships/image" Target="../media/image9.png"/><Relationship Id="rId4" Type="http://schemas.openxmlformats.org/officeDocument/2006/relationships/image" Target="../media/image1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5.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5.xml"/><Relationship Id="rId5" Type="http://schemas.openxmlformats.org/officeDocument/2006/relationships/image" Target="../media/image8.png"/><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9.png"/><Relationship Id="rId1" Type="http://schemas.openxmlformats.org/officeDocument/2006/relationships/slideLayout" Target="../slideLayouts/slideLayout25.xml"/><Relationship Id="rId5" Type="http://schemas.openxmlformats.org/officeDocument/2006/relationships/image" Target="../media/image8.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AutoShape 1" descr="ビジネスマン・クールビズのイラスト（カラー）"/>
          <p:cNvSpPr>
            <a:spLocks noChangeAspect="1" noChangeArrowheads="1"/>
          </p:cNvSpPr>
          <p:nvPr/>
        </p:nvSpPr>
        <p:spPr bwMode="auto">
          <a:xfrm>
            <a:off x="0" y="0"/>
            <a:ext cx="4762500" cy="647700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sp>
        <p:nvSpPr>
          <p:cNvPr id="33794" name="AutoShape 2" descr="ビジネスマン・クールビズのイラスト（カラー）"/>
          <p:cNvSpPr>
            <a:spLocks noChangeAspect="1" noChangeArrowheads="1"/>
          </p:cNvSpPr>
          <p:nvPr/>
        </p:nvSpPr>
        <p:spPr bwMode="auto">
          <a:xfrm>
            <a:off x="0" y="0"/>
            <a:ext cx="4762500" cy="6477000"/>
          </a:xfrm>
          <a:prstGeom prst="rect">
            <a:avLst/>
          </a:prstGeom>
          <a:noFill/>
        </p:spPr>
        <p:txBody>
          <a:bodyPr vert="horz" wrap="square" lIns="91440" tIns="45720" rIns="91440" bIns="45720" numCol="1" anchor="t" anchorCtr="0" compatLnSpc="1">
            <a:prstTxWarp prst="textNoShape">
              <a:avLst/>
            </a:prstTxWarp>
          </a:bodyPr>
          <a:lstStyle/>
          <a:p>
            <a:endParaRPr lang="ja-JP" altLang="en-US"/>
          </a:p>
        </p:txBody>
      </p:sp>
      <p:graphicFrame>
        <p:nvGraphicFramePr>
          <p:cNvPr id="11" name="図表 10"/>
          <p:cNvGraphicFramePr/>
          <p:nvPr>
            <p:extLst>
              <p:ext uri="{D42A27DB-BD31-4B8C-83A1-F6EECF244321}">
                <p14:modId xmlns:p14="http://schemas.microsoft.com/office/powerpoint/2010/main" val="944073083"/>
              </p:ext>
            </p:extLst>
          </p:nvPr>
        </p:nvGraphicFramePr>
        <p:xfrm>
          <a:off x="572353" y="1772816"/>
          <a:ext cx="8380294" cy="49441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6" name="タイトル 1"/>
          <p:cNvSpPr txBox="1">
            <a:spLocks/>
          </p:cNvSpPr>
          <p:nvPr/>
        </p:nvSpPr>
        <p:spPr>
          <a:xfrm>
            <a:off x="512322" y="618240"/>
            <a:ext cx="8382000" cy="665162"/>
          </a:xfrm>
          <a:prstGeom prst="rect">
            <a:avLst/>
          </a:prstGeom>
        </p:spPr>
        <p:txBody>
          <a:bodyPr vert="horz" wrap="square" lIns="0" tIns="0" rIns="0" bIns="0" rtlCol="0" anchor="t">
            <a:normAutofit/>
          </a:bodyPr>
          <a:lst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r>
              <a:rPr kumimoji="1" lang="ja-JP" altLang="en-US" sz="4000" dirty="0" smtClean="0">
                <a:solidFill>
                  <a:schemeClr val="tx1"/>
                </a:solidFill>
                <a:latin typeface="HG丸ｺﾞｼｯｸM-PRO" panose="020F0600000000000000" pitchFamily="50" charset="-128"/>
                <a:ea typeface="HG丸ｺﾞｼｯｸM-PRO" panose="020F0600000000000000" pitchFamily="50" charset="-128"/>
              </a:rPr>
              <a:t>子どもシェルターとは？</a:t>
            </a:r>
            <a:endParaRPr kumimoji="1" lang="ja-JP" altLang="en-US" sz="4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506679594"/>
      </p:ext>
    </p:extLst>
  </p:cSld>
  <p:clrMapOvr>
    <a:masterClrMapping/>
  </p:clrMapOvr>
  <p:transition spd="med">
    <p:fad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角丸四角形 20"/>
          <p:cNvSpPr>
            <a:spLocks noChangeArrowheads="1"/>
          </p:cNvSpPr>
          <p:nvPr/>
        </p:nvSpPr>
        <p:spPr bwMode="auto">
          <a:xfrm>
            <a:off x="1692275" y="2949575"/>
            <a:ext cx="1366838" cy="815975"/>
          </a:xfrm>
          <a:prstGeom prst="roundRect">
            <a:avLst>
              <a:gd name="adj" fmla="val 16667"/>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24579" name="正方形/長方形 13"/>
          <p:cNvSpPr>
            <a:spLocks noChangeArrowheads="1"/>
          </p:cNvSpPr>
          <p:nvPr/>
        </p:nvSpPr>
        <p:spPr bwMode="auto">
          <a:xfrm>
            <a:off x="107950" y="1633024"/>
            <a:ext cx="4968875" cy="4537075"/>
          </a:xfrm>
          <a:prstGeom prst="rect">
            <a:avLst/>
          </a:prstGeom>
          <a:solidFill>
            <a:schemeClr val="bg1"/>
          </a:solidFill>
          <a:ln w="9525" algn="ctr">
            <a:solidFill>
              <a:schemeClr val="tx1"/>
            </a:solidFill>
            <a:prstDash val="dash"/>
            <a:round/>
            <a:headEnd/>
            <a:tailEnd/>
          </a:ln>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3" name="テキスト プレースホルダー 2"/>
          <p:cNvSpPr>
            <a:spLocks noGrp="1"/>
          </p:cNvSpPr>
          <p:nvPr>
            <p:ph type="body" idx="1"/>
          </p:nvPr>
        </p:nvSpPr>
        <p:spPr>
          <a:xfrm>
            <a:off x="457200" y="1401477"/>
            <a:ext cx="3827463" cy="443198"/>
          </a:xfrm>
          <a:solidFill>
            <a:schemeClr val="bg1"/>
          </a:solidFill>
        </p:spPr>
        <p:txBody>
          <a:bodyPr>
            <a:normAutofit fontScale="92500" lnSpcReduction="20000"/>
          </a:bodyPr>
          <a:lstStyle/>
          <a:p>
            <a:pPr marL="342900" indent="-342900" eaLnBrk="1" hangingPunct="1">
              <a:buFont typeface="Wingdings" panose="05000000000000000000" pitchFamily="2" charset="2"/>
              <a:buChar char="Ø"/>
              <a:defRPr/>
            </a:pPr>
            <a:r>
              <a:rPr kumimoji="1" lang="ja-JP" altLang="en-US" sz="3200" dirty="0" smtClean="0">
                <a:solidFill>
                  <a:schemeClr val="tx1">
                    <a:lumMod val="75000"/>
                    <a:lumOff val="25000"/>
                  </a:schemeClr>
                </a:solidFill>
              </a:rPr>
              <a:t>シェルターの概要</a:t>
            </a:r>
          </a:p>
        </p:txBody>
      </p:sp>
      <p:sp>
        <p:nvSpPr>
          <p:cNvPr id="6" name="コンテンツ プレースホルダー 5"/>
          <p:cNvSpPr>
            <a:spLocks noGrp="1"/>
          </p:cNvSpPr>
          <p:nvPr>
            <p:ph sz="half" idx="2"/>
          </p:nvPr>
        </p:nvSpPr>
        <p:spPr>
          <a:xfrm>
            <a:off x="5019675" y="3151187"/>
            <a:ext cx="4032250" cy="3951287"/>
          </a:xfrm>
        </p:spPr>
        <p:txBody>
          <a:bodyPr>
            <a:normAutofit/>
          </a:bodyPr>
          <a:lstStyle/>
          <a:p>
            <a:pPr lvl="1" eaLnBrk="1" hangingPunct="1">
              <a:buFont typeface="Wingdings" panose="05000000000000000000" pitchFamily="2" charset="2"/>
              <a:buChar char="u"/>
              <a:defRPr/>
            </a:pPr>
            <a:r>
              <a:rPr lang="ja-JP" altLang="en-US" sz="2400" b="1" dirty="0" smtClean="0">
                <a:solidFill>
                  <a:schemeClr val="tx1">
                    <a:lumMod val="75000"/>
                    <a:lumOff val="25000"/>
                  </a:schemeClr>
                </a:solidFill>
              </a:rPr>
              <a:t>正職員・非常勤スタッフ</a:t>
            </a:r>
            <a:r>
              <a:rPr lang="ja-JP" altLang="en-US" sz="2400" b="1" dirty="0" smtClean="0">
                <a:solidFill>
                  <a:schemeClr val="tx1">
                    <a:lumMod val="75000"/>
                    <a:lumOff val="25000"/>
                  </a:schemeClr>
                </a:solidFill>
              </a:rPr>
              <a:t>　</a:t>
            </a:r>
            <a:endParaRPr lang="en-US" altLang="ja-JP" sz="2400" b="1" dirty="0" smtClean="0">
              <a:solidFill>
                <a:schemeClr val="tx1">
                  <a:lumMod val="75000"/>
                  <a:lumOff val="25000"/>
                </a:schemeClr>
              </a:solidFill>
            </a:endParaRPr>
          </a:p>
          <a:p>
            <a:pPr marL="457200" lvl="1" indent="0" eaLnBrk="1" hangingPunct="1">
              <a:buFontTx/>
              <a:buNone/>
              <a:defRPr/>
            </a:pPr>
            <a:r>
              <a:rPr lang="ja-JP" altLang="en-US" sz="2400" b="1" dirty="0" smtClean="0">
                <a:solidFill>
                  <a:schemeClr val="tx1">
                    <a:lumMod val="75000"/>
                    <a:lumOff val="25000"/>
                  </a:schemeClr>
                </a:solidFill>
              </a:rPr>
              <a:t>　ボランティアスタッフ　</a:t>
            </a:r>
            <a:endParaRPr lang="en-US" altLang="ja-JP" sz="2400" b="1" dirty="0" smtClean="0">
              <a:solidFill>
                <a:schemeClr val="tx1">
                  <a:lumMod val="75000"/>
                  <a:lumOff val="25000"/>
                </a:schemeClr>
              </a:solidFill>
            </a:endParaRPr>
          </a:p>
          <a:p>
            <a:pPr lvl="1" eaLnBrk="1" hangingPunct="1">
              <a:buFont typeface="Wingdings" panose="05000000000000000000" pitchFamily="2" charset="2"/>
              <a:buChar char="u"/>
              <a:defRPr/>
            </a:pPr>
            <a:r>
              <a:rPr lang="ja-JP" altLang="en-US" sz="2400" b="1" dirty="0" smtClean="0">
                <a:solidFill>
                  <a:schemeClr val="tx1">
                    <a:lumMod val="75000"/>
                    <a:lumOff val="25000"/>
                  </a:schemeClr>
                </a:solidFill>
              </a:rPr>
              <a:t>子ども担当弁護士</a:t>
            </a:r>
            <a:endParaRPr lang="en-US" altLang="ja-JP" sz="2400" b="1" dirty="0" smtClean="0">
              <a:solidFill>
                <a:schemeClr val="tx1">
                  <a:lumMod val="75000"/>
                  <a:lumOff val="25000"/>
                </a:schemeClr>
              </a:solidFill>
            </a:endParaRPr>
          </a:p>
          <a:p>
            <a:pPr lvl="1" eaLnBrk="1" hangingPunct="1">
              <a:buFont typeface="Wingdings" panose="05000000000000000000" pitchFamily="2" charset="2"/>
              <a:buChar char="u"/>
              <a:defRPr/>
            </a:pPr>
            <a:r>
              <a:rPr lang="ja-JP" altLang="en-US" sz="2400" b="1" dirty="0" smtClean="0">
                <a:solidFill>
                  <a:schemeClr val="tx1">
                    <a:lumMod val="75000"/>
                    <a:lumOff val="25000"/>
                  </a:schemeClr>
                </a:solidFill>
              </a:rPr>
              <a:t>協力専門家・支援機関</a:t>
            </a:r>
            <a:endParaRPr lang="en-US" altLang="ja-JP" sz="2400" b="1" dirty="0" smtClean="0">
              <a:solidFill>
                <a:schemeClr val="tx1">
                  <a:lumMod val="75000"/>
                  <a:lumOff val="25000"/>
                </a:schemeClr>
              </a:solidFill>
            </a:endParaRPr>
          </a:p>
          <a:p>
            <a:pPr marL="342900" lvl="1" indent="0" eaLnBrk="1" hangingPunct="1">
              <a:buNone/>
              <a:defRPr/>
            </a:pPr>
            <a:r>
              <a:rPr lang="ja-JP" altLang="en-US" sz="2400" b="1" dirty="0" smtClean="0">
                <a:solidFill>
                  <a:schemeClr val="tx1">
                    <a:lumMod val="75000"/>
                    <a:lumOff val="25000"/>
                  </a:schemeClr>
                </a:solidFill>
              </a:rPr>
              <a:t>　</a:t>
            </a:r>
            <a:r>
              <a:rPr lang="ja-JP" altLang="en-US" sz="2400" b="1" dirty="0">
                <a:solidFill>
                  <a:schemeClr val="tx1">
                    <a:lumMod val="75000"/>
                    <a:lumOff val="25000"/>
                  </a:schemeClr>
                </a:solidFill>
              </a:rPr>
              <a:t>　</a:t>
            </a:r>
            <a:r>
              <a:rPr lang="ja-JP" altLang="en-US" sz="2400" b="1" i="1" dirty="0" smtClean="0">
                <a:solidFill>
                  <a:srgbClr val="FC620C"/>
                </a:solidFill>
              </a:rPr>
              <a:t>入所中・退所後支援</a:t>
            </a:r>
          </a:p>
          <a:p>
            <a:pPr lvl="1" eaLnBrk="1" hangingPunct="1">
              <a:buFont typeface="Wingdings" panose="05000000000000000000" pitchFamily="2" charset="2"/>
              <a:buChar char="u"/>
              <a:defRPr/>
            </a:pPr>
            <a:r>
              <a:rPr lang="ja-JP" altLang="en-US" sz="2400" b="1" dirty="0" smtClean="0">
                <a:solidFill>
                  <a:schemeClr val="tx1">
                    <a:lumMod val="75000"/>
                    <a:lumOff val="25000"/>
                  </a:schemeClr>
                </a:solidFill>
              </a:rPr>
              <a:t>行政機関ほか</a:t>
            </a:r>
          </a:p>
          <a:p>
            <a:pPr marL="377825" lvl="1" indent="0" eaLnBrk="1" hangingPunct="1">
              <a:defRPr/>
            </a:pPr>
            <a:endParaRPr kumimoji="1" lang="ja-JP" altLang="en-US" dirty="0" smtClean="0">
              <a:solidFill>
                <a:schemeClr val="tx1">
                  <a:lumMod val="75000"/>
                  <a:lumOff val="25000"/>
                </a:schemeClr>
              </a:solidFill>
            </a:endParaRPr>
          </a:p>
        </p:txBody>
      </p:sp>
      <p:sp>
        <p:nvSpPr>
          <p:cNvPr id="5" name="テキスト プレースホルダー 4"/>
          <p:cNvSpPr>
            <a:spLocks noGrp="1"/>
          </p:cNvSpPr>
          <p:nvPr>
            <p:ph type="body" sz="quarter" idx="3"/>
          </p:nvPr>
        </p:nvSpPr>
        <p:spPr>
          <a:xfrm>
            <a:off x="5117286" y="2297300"/>
            <a:ext cx="3743325" cy="639763"/>
          </a:xfrm>
        </p:spPr>
        <p:txBody>
          <a:bodyPr/>
          <a:lstStyle/>
          <a:p>
            <a:pPr marL="342900" indent="-342900" eaLnBrk="1" hangingPunct="1">
              <a:buFont typeface="Wingdings" panose="05000000000000000000" pitchFamily="2" charset="2"/>
              <a:buChar char="Ø"/>
              <a:defRPr/>
            </a:pPr>
            <a:r>
              <a:rPr kumimoji="1" lang="ja-JP" altLang="en-US" sz="3200" dirty="0" smtClean="0">
                <a:solidFill>
                  <a:schemeClr val="tx1">
                    <a:lumMod val="75000"/>
                    <a:lumOff val="25000"/>
                  </a:schemeClr>
                </a:solidFill>
              </a:rPr>
              <a:t>スタッフ・関係者</a:t>
            </a:r>
          </a:p>
        </p:txBody>
      </p:sp>
      <p:sp>
        <p:nvSpPr>
          <p:cNvPr id="24583" name="角丸四角形 9"/>
          <p:cNvSpPr>
            <a:spLocks noChangeArrowheads="1"/>
          </p:cNvSpPr>
          <p:nvPr/>
        </p:nvSpPr>
        <p:spPr bwMode="auto">
          <a:xfrm>
            <a:off x="292100" y="2235200"/>
            <a:ext cx="4711700" cy="1662113"/>
          </a:xfrm>
          <a:prstGeom prst="roundRect">
            <a:avLst>
              <a:gd name="adj" fmla="val 16667"/>
            </a:avLst>
          </a:prstGeom>
          <a:solidFill>
            <a:srgbClr val="FFCCFF"/>
          </a:solidFill>
          <a:ln w="9525" algn="ctr">
            <a:solidFill>
              <a:schemeClr val="tx1"/>
            </a:solidFill>
            <a:round/>
            <a:headEnd/>
            <a:tailEnd/>
          </a:ln>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24584" name="角丸四角形 11"/>
          <p:cNvSpPr>
            <a:spLocks noChangeArrowheads="1"/>
          </p:cNvSpPr>
          <p:nvPr/>
        </p:nvSpPr>
        <p:spPr bwMode="auto">
          <a:xfrm>
            <a:off x="2409825" y="4616450"/>
            <a:ext cx="2593975" cy="1471613"/>
          </a:xfrm>
          <a:prstGeom prst="roundRect">
            <a:avLst>
              <a:gd name="adj" fmla="val 16667"/>
            </a:avLst>
          </a:prstGeom>
          <a:solidFill>
            <a:srgbClr val="FFCC66"/>
          </a:solidFill>
          <a:ln w="9525" algn="ctr">
            <a:solidFill>
              <a:schemeClr val="tx1"/>
            </a:solidFill>
            <a:round/>
            <a:headEnd/>
            <a:tailEnd/>
          </a:ln>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24585" name="角丸四角形 12"/>
          <p:cNvSpPr>
            <a:spLocks noChangeArrowheads="1"/>
          </p:cNvSpPr>
          <p:nvPr/>
        </p:nvSpPr>
        <p:spPr bwMode="auto">
          <a:xfrm>
            <a:off x="260350" y="4575175"/>
            <a:ext cx="2171700" cy="1512888"/>
          </a:xfrm>
          <a:prstGeom prst="roundRect">
            <a:avLst>
              <a:gd name="adj" fmla="val 16667"/>
            </a:avLst>
          </a:prstGeom>
          <a:solidFill>
            <a:srgbClr val="A3FBBE"/>
          </a:solidFill>
          <a:ln w="9525" algn="ctr">
            <a:solidFill>
              <a:schemeClr val="tx1"/>
            </a:solidFill>
            <a:round/>
            <a:headEnd/>
            <a:tailEnd/>
          </a:ln>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15" name="テキスト ボックス 14"/>
          <p:cNvSpPr txBox="1"/>
          <p:nvPr/>
        </p:nvSpPr>
        <p:spPr>
          <a:xfrm>
            <a:off x="323850" y="2174875"/>
            <a:ext cx="1008063" cy="523875"/>
          </a:xfrm>
          <a:prstGeom prst="rect">
            <a:avLst/>
          </a:prstGeom>
          <a:noFill/>
        </p:spPr>
        <p:txBody>
          <a:bodyPr>
            <a:spAutoFit/>
          </a:bodyPr>
          <a:lstStyle/>
          <a:p>
            <a:pPr algn="l">
              <a:defRPr/>
            </a:pPr>
            <a:r>
              <a:rPr kumimoji="1" lang="ja-JP" altLang="en-US" sz="2800" b="1" dirty="0">
                <a:solidFill>
                  <a:schemeClr val="tx1">
                    <a:lumMod val="65000"/>
                    <a:lumOff val="3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ヒト</a:t>
            </a:r>
            <a:endParaRPr kumimoji="1" lang="en-US" altLang="ja-JP" sz="2800" b="1" dirty="0">
              <a:solidFill>
                <a:schemeClr val="tx1">
                  <a:lumMod val="65000"/>
                  <a:lumOff val="3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16" name="テキスト ボックス 15"/>
          <p:cNvSpPr txBox="1"/>
          <p:nvPr/>
        </p:nvSpPr>
        <p:spPr>
          <a:xfrm>
            <a:off x="303212" y="4551363"/>
            <a:ext cx="2100264" cy="461665"/>
          </a:xfrm>
          <a:prstGeom prst="rect">
            <a:avLst/>
          </a:prstGeom>
          <a:noFill/>
        </p:spPr>
        <p:txBody>
          <a:bodyPr wrap="square">
            <a:spAutoFit/>
          </a:bodyPr>
          <a:lstStyle/>
          <a:p>
            <a:pPr algn="l">
              <a:defRPr/>
            </a:pPr>
            <a:r>
              <a:rPr kumimoji="1" lang="ja-JP" altLang="en-US" sz="2400" b="1" dirty="0" smtClean="0">
                <a:solidFill>
                  <a:schemeClr val="tx1">
                    <a:lumMod val="65000"/>
                    <a:lumOff val="3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モノ（建物）</a:t>
            </a:r>
            <a:endParaRPr kumimoji="1" lang="en-US" altLang="ja-JP" sz="2400" b="1" dirty="0">
              <a:solidFill>
                <a:schemeClr val="tx1">
                  <a:lumMod val="65000"/>
                  <a:lumOff val="3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17" name="テキスト ボックス 16"/>
          <p:cNvSpPr txBox="1"/>
          <p:nvPr/>
        </p:nvSpPr>
        <p:spPr>
          <a:xfrm>
            <a:off x="2484438" y="4581525"/>
            <a:ext cx="927100" cy="461963"/>
          </a:xfrm>
          <a:prstGeom prst="rect">
            <a:avLst/>
          </a:prstGeom>
          <a:noFill/>
        </p:spPr>
        <p:txBody>
          <a:bodyPr>
            <a:spAutoFit/>
          </a:bodyPr>
          <a:lstStyle/>
          <a:p>
            <a:pPr algn="l">
              <a:defRPr/>
            </a:pPr>
            <a:r>
              <a:rPr kumimoji="1" lang="ja-JP" altLang="en-US" sz="2400" b="1" dirty="0">
                <a:solidFill>
                  <a:schemeClr val="tx1">
                    <a:lumMod val="65000"/>
                    <a:lumOff val="3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rPr>
              <a:t>カネ</a:t>
            </a:r>
            <a:endParaRPr kumimoji="1" lang="en-US" altLang="ja-JP" sz="2400" b="1" dirty="0">
              <a:solidFill>
                <a:schemeClr val="tx1">
                  <a:lumMod val="65000"/>
                  <a:lumOff val="35000"/>
                </a:schemeClr>
              </a:solidFill>
              <a:effectLst>
                <a:outerShdw blurRad="38100" dist="38100" dir="2700000" algn="tl">
                  <a:srgbClr val="000000">
                    <a:alpha val="43137"/>
                  </a:srgbClr>
                </a:outerShdw>
              </a:effectLst>
              <a:latin typeface="ＭＳ ゴシック" panose="020B0609070205080204" pitchFamily="49" charset="-128"/>
              <a:ea typeface="ＭＳ ゴシック" panose="020B0609070205080204" pitchFamily="49" charset="-128"/>
            </a:endParaRPr>
          </a:p>
        </p:txBody>
      </p:sp>
      <p:sp>
        <p:nvSpPr>
          <p:cNvPr id="18" name="テキスト ボックス 17"/>
          <p:cNvSpPr txBox="1"/>
          <p:nvPr/>
        </p:nvSpPr>
        <p:spPr>
          <a:xfrm>
            <a:off x="684213" y="1773238"/>
            <a:ext cx="3495675" cy="461962"/>
          </a:xfrm>
          <a:prstGeom prst="rect">
            <a:avLst/>
          </a:prstGeom>
          <a:noFill/>
        </p:spPr>
        <p:txBody>
          <a:bodyPr>
            <a:spAutoFit/>
          </a:bodyPr>
          <a:lstStyle/>
          <a:p>
            <a:pPr marL="285750" indent="-285750" algn="l">
              <a:buFont typeface="Wingdings" panose="05000000000000000000" pitchFamily="2" charset="2"/>
              <a:buChar char="u"/>
              <a:defRPr/>
            </a:pPr>
            <a:r>
              <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rPr>
              <a:t>ヒト・モノ・カネ</a:t>
            </a:r>
            <a:endParaRPr kumimoji="1" lang="en-US" altLang="ja-JP" sz="24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24593" name="角丸四角形 21"/>
          <p:cNvSpPr>
            <a:spLocks noChangeArrowheads="1"/>
          </p:cNvSpPr>
          <p:nvPr/>
        </p:nvSpPr>
        <p:spPr bwMode="auto">
          <a:xfrm>
            <a:off x="1241331" y="2742315"/>
            <a:ext cx="985838" cy="787400"/>
          </a:xfrm>
          <a:prstGeom prst="roundRect">
            <a:avLst>
              <a:gd name="adj" fmla="val 16667"/>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24594" name="角丸四角形 29"/>
          <p:cNvSpPr>
            <a:spLocks noChangeArrowheads="1"/>
          </p:cNvSpPr>
          <p:nvPr/>
        </p:nvSpPr>
        <p:spPr bwMode="auto">
          <a:xfrm>
            <a:off x="3132138" y="2781300"/>
            <a:ext cx="1455737" cy="739775"/>
          </a:xfrm>
          <a:prstGeom prst="roundRect">
            <a:avLst>
              <a:gd name="adj" fmla="val 16667"/>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pic>
        <p:nvPicPr>
          <p:cNvPr id="24595" name="Picture 4" descr="http://sozaidas.com/sozai/030000hitogata/03002P-tran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08173" y="3010602"/>
            <a:ext cx="3238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6" name="Picture 6" descr="http://sozaidas.com/sozai/030000hitogata/03002P-tran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0490" y="3038986"/>
            <a:ext cx="323850" cy="524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7" name="Picture 8" descr="http://sozaidas.com/sozai/030000hitogata/03002P-tran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4126" y="2997200"/>
            <a:ext cx="3238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8" name="Picture 12" descr="http://sozaidas.com/sozai/030000hitogata/03002G-tra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49613" y="2998788"/>
            <a:ext cx="3238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99" name="Picture 14" descr="http://sozaidas.com/sozai/030000hitogata/03002G-tra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55988" y="2997200"/>
            <a:ext cx="3238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 name="テキスト ボックス 35"/>
          <p:cNvSpPr txBox="1"/>
          <p:nvPr/>
        </p:nvSpPr>
        <p:spPr>
          <a:xfrm>
            <a:off x="1228726" y="3439130"/>
            <a:ext cx="1201738" cy="461665"/>
          </a:xfrm>
          <a:prstGeom prst="rect">
            <a:avLst/>
          </a:prstGeom>
          <a:noFill/>
        </p:spPr>
        <p:txBody>
          <a:bodyPr>
            <a:spAutoFit/>
          </a:bodyPr>
          <a:lstStyle/>
          <a:p>
            <a:pPr algn="l">
              <a:defRPr/>
            </a:pPr>
            <a:r>
              <a:rPr kumimoji="1" lang="ja-JP" altLang="en-US" sz="24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職員</a:t>
            </a:r>
            <a:endPar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37" name="テキスト ボックス 36"/>
          <p:cNvSpPr txBox="1"/>
          <p:nvPr/>
        </p:nvSpPr>
        <p:spPr>
          <a:xfrm>
            <a:off x="2843213" y="3429000"/>
            <a:ext cx="2089150" cy="461963"/>
          </a:xfrm>
          <a:prstGeom prst="rect">
            <a:avLst/>
          </a:prstGeom>
          <a:noFill/>
        </p:spPr>
        <p:txBody>
          <a:bodyPr>
            <a:spAutoFit/>
          </a:bodyPr>
          <a:lstStyle/>
          <a:p>
            <a:pPr algn="l">
              <a:defRPr/>
            </a:pPr>
            <a:r>
              <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rPr>
              <a:t>ボランティア　　</a:t>
            </a:r>
          </a:p>
        </p:txBody>
      </p:sp>
      <p:pic>
        <p:nvPicPr>
          <p:cNvPr id="24602" name="Picture 20" descr="http://sozaidas.com/sozai/030000hitogata/03003F10-tran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47875" y="3789363"/>
            <a:ext cx="723900" cy="68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03" name="Picture 22" descr="http://sozaidas.com/sozai/030000hitogata/03002Y-tran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4175" y="3716338"/>
            <a:ext cx="442913" cy="755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2" name="テキスト ボックス 41"/>
          <p:cNvSpPr txBox="1"/>
          <p:nvPr/>
        </p:nvSpPr>
        <p:spPr>
          <a:xfrm>
            <a:off x="755650" y="3884394"/>
            <a:ext cx="1171575" cy="646331"/>
          </a:xfrm>
          <a:prstGeom prst="rect">
            <a:avLst/>
          </a:prstGeom>
          <a:noFill/>
        </p:spPr>
        <p:txBody>
          <a:bodyPr>
            <a:spAutoFit/>
          </a:bodyPr>
          <a:lstStyle/>
          <a:p>
            <a:pPr algn="l">
              <a:defRPr/>
            </a:pPr>
            <a:r>
              <a:rPr kumimoji="1" lang="ja-JP" altLang="en-US"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子ども担当弁護士</a:t>
            </a:r>
            <a:endParaRPr kumimoji="1" lang="ja-JP" altLang="en-US"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43" name="テキスト ボックス 42"/>
          <p:cNvSpPr txBox="1"/>
          <p:nvPr/>
        </p:nvSpPr>
        <p:spPr>
          <a:xfrm>
            <a:off x="2662238" y="3873500"/>
            <a:ext cx="2341562" cy="646331"/>
          </a:xfrm>
          <a:prstGeom prst="rect">
            <a:avLst/>
          </a:prstGeom>
          <a:noFill/>
        </p:spPr>
        <p:txBody>
          <a:bodyPr>
            <a:spAutoFit/>
          </a:bodyPr>
          <a:lstStyle/>
          <a:p>
            <a:pPr algn="l">
              <a:defRPr/>
            </a:pPr>
            <a:r>
              <a:rPr kumimoji="1" lang="ja-JP" altLang="en-US" b="1" dirty="0">
                <a:solidFill>
                  <a:schemeClr val="tx1">
                    <a:lumMod val="65000"/>
                    <a:lumOff val="35000"/>
                  </a:schemeClr>
                </a:solidFill>
                <a:latin typeface="ＭＳ ゴシック" panose="020B0609070205080204" pitchFamily="49" charset="-128"/>
                <a:ea typeface="ＭＳ ゴシック" panose="020B0609070205080204" pitchFamily="49" charset="-128"/>
              </a:rPr>
              <a:t>協力専門家・</a:t>
            </a:r>
            <a:endParaRPr kumimoji="1" lang="en-US" altLang="ja-JP"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a:p>
            <a:pPr algn="l">
              <a:defRPr/>
            </a:pPr>
            <a:r>
              <a:rPr kumimoji="1" lang="ja-JP" altLang="en-US"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支援機関・行政機関</a:t>
            </a:r>
            <a:endParaRPr kumimoji="1" lang="ja-JP" altLang="en-US"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24606" name="角丸四角形 43"/>
          <p:cNvSpPr>
            <a:spLocks noChangeArrowheads="1"/>
          </p:cNvSpPr>
          <p:nvPr/>
        </p:nvSpPr>
        <p:spPr bwMode="auto">
          <a:xfrm>
            <a:off x="292100" y="5032375"/>
            <a:ext cx="969963" cy="300038"/>
          </a:xfrm>
          <a:prstGeom prst="roundRect">
            <a:avLst>
              <a:gd name="adj" fmla="val 16667"/>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24607" name="角丸四角形 44"/>
          <p:cNvSpPr>
            <a:spLocks noChangeArrowheads="1"/>
          </p:cNvSpPr>
          <p:nvPr/>
        </p:nvSpPr>
        <p:spPr bwMode="auto">
          <a:xfrm>
            <a:off x="1477963" y="5032375"/>
            <a:ext cx="862012" cy="300038"/>
          </a:xfrm>
          <a:prstGeom prst="roundRect">
            <a:avLst>
              <a:gd name="adj" fmla="val 16667"/>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24608" name="角丸四角形 45"/>
          <p:cNvSpPr>
            <a:spLocks noChangeArrowheads="1"/>
          </p:cNvSpPr>
          <p:nvPr/>
        </p:nvSpPr>
        <p:spPr bwMode="auto">
          <a:xfrm>
            <a:off x="2555875" y="5103813"/>
            <a:ext cx="863600" cy="269875"/>
          </a:xfrm>
          <a:prstGeom prst="roundRect">
            <a:avLst>
              <a:gd name="adj" fmla="val 16667"/>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48" name="テキスト ボックス 47"/>
          <p:cNvSpPr txBox="1"/>
          <p:nvPr/>
        </p:nvSpPr>
        <p:spPr>
          <a:xfrm>
            <a:off x="250825" y="4973638"/>
            <a:ext cx="1082675" cy="400050"/>
          </a:xfrm>
          <a:prstGeom prst="rect">
            <a:avLst/>
          </a:prstGeom>
          <a:noFill/>
        </p:spPr>
        <p:txBody>
          <a:bodyPr>
            <a:spAutoFit/>
          </a:bodyPr>
          <a:lstStyle/>
          <a:p>
            <a:pPr algn="l">
              <a:defRPr/>
            </a:pPr>
            <a:r>
              <a:rPr kumimoji="1" lang="ja-JP" altLang="en-US" sz="2000" b="1" dirty="0">
                <a:solidFill>
                  <a:schemeClr val="tx1">
                    <a:lumMod val="65000"/>
                    <a:lumOff val="35000"/>
                  </a:schemeClr>
                </a:solidFill>
                <a:latin typeface="ＭＳ ゴシック" panose="020B0609070205080204" pitchFamily="49" charset="-128"/>
                <a:ea typeface="ＭＳ ゴシック" panose="020B0609070205080204" pitchFamily="49" charset="-128"/>
              </a:rPr>
              <a:t>改修費</a:t>
            </a:r>
          </a:p>
        </p:txBody>
      </p:sp>
      <p:sp>
        <p:nvSpPr>
          <p:cNvPr id="49" name="テキスト ボックス 48"/>
          <p:cNvSpPr txBox="1"/>
          <p:nvPr/>
        </p:nvSpPr>
        <p:spPr>
          <a:xfrm>
            <a:off x="1439863" y="4973638"/>
            <a:ext cx="1044575" cy="400050"/>
          </a:xfrm>
          <a:prstGeom prst="rect">
            <a:avLst/>
          </a:prstGeom>
          <a:noFill/>
        </p:spPr>
        <p:txBody>
          <a:bodyPr>
            <a:spAutoFit/>
          </a:bodyPr>
          <a:lstStyle/>
          <a:p>
            <a:pPr algn="l">
              <a:defRPr/>
            </a:pPr>
            <a:r>
              <a:rPr kumimoji="1" lang="ja-JP" altLang="en-US" sz="2000" b="1" dirty="0">
                <a:solidFill>
                  <a:schemeClr val="tx1">
                    <a:lumMod val="65000"/>
                    <a:lumOff val="35000"/>
                  </a:schemeClr>
                </a:solidFill>
                <a:latin typeface="ＭＳ ゴシック" panose="020B0609070205080204" pitchFamily="49" charset="-128"/>
                <a:ea typeface="ＭＳ ゴシック" panose="020B0609070205080204" pitchFamily="49" charset="-128"/>
              </a:rPr>
              <a:t>賃貸料</a:t>
            </a:r>
            <a:endParaRPr kumimoji="1" lang="ja-JP" altLang="en-US" sz="14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50" name="テキスト ボックス 49"/>
          <p:cNvSpPr txBox="1"/>
          <p:nvPr/>
        </p:nvSpPr>
        <p:spPr>
          <a:xfrm>
            <a:off x="2484438" y="5075238"/>
            <a:ext cx="946150" cy="369887"/>
          </a:xfrm>
          <a:prstGeom prst="rect">
            <a:avLst/>
          </a:prstGeom>
          <a:noFill/>
        </p:spPr>
        <p:txBody>
          <a:bodyPr>
            <a:spAutoFit/>
          </a:bodyPr>
          <a:lstStyle/>
          <a:p>
            <a:pPr algn="ctr">
              <a:defRPr/>
            </a:pPr>
            <a:r>
              <a:rPr kumimoji="1" lang="ja-JP" altLang="en-US" b="1" dirty="0">
                <a:solidFill>
                  <a:schemeClr val="tx1">
                    <a:lumMod val="65000"/>
                    <a:lumOff val="35000"/>
                  </a:schemeClr>
                </a:solidFill>
                <a:latin typeface="ＭＳ ゴシック" panose="020B0609070205080204" pitchFamily="49" charset="-128"/>
                <a:ea typeface="ＭＳ ゴシック" panose="020B0609070205080204" pitchFamily="49" charset="-128"/>
              </a:rPr>
              <a:t>措置費</a:t>
            </a:r>
          </a:p>
        </p:txBody>
      </p:sp>
      <p:sp>
        <p:nvSpPr>
          <p:cNvPr id="52" name="テキスト ボックス 51"/>
          <p:cNvSpPr txBox="1"/>
          <p:nvPr/>
        </p:nvSpPr>
        <p:spPr>
          <a:xfrm>
            <a:off x="3492500" y="4799013"/>
            <a:ext cx="1449388" cy="646112"/>
          </a:xfrm>
          <a:prstGeom prst="rect">
            <a:avLst/>
          </a:prstGeom>
          <a:solidFill>
            <a:schemeClr val="bg1"/>
          </a:solidFill>
        </p:spPr>
        <p:txBody>
          <a:bodyPr>
            <a:spAutoFit/>
          </a:bodyPr>
          <a:lstStyle/>
          <a:p>
            <a:pPr algn="l">
              <a:defRPr/>
            </a:pPr>
            <a:r>
              <a:rPr kumimoji="1" lang="ja-JP" altLang="en-US" b="1" dirty="0">
                <a:solidFill>
                  <a:schemeClr val="tx1">
                    <a:lumMod val="65000"/>
                    <a:lumOff val="35000"/>
                  </a:schemeClr>
                </a:solidFill>
                <a:latin typeface="ＭＳ ゴシック" panose="020B0609070205080204" pitchFamily="49" charset="-128"/>
                <a:ea typeface="ＭＳ ゴシック" panose="020B0609070205080204" pitchFamily="49" charset="-128"/>
              </a:rPr>
              <a:t>寄付金</a:t>
            </a:r>
            <a:r>
              <a:rPr kumimoji="1" lang="en-US" altLang="ja-JP" b="1" dirty="0">
                <a:solidFill>
                  <a:schemeClr val="tx1">
                    <a:lumMod val="65000"/>
                    <a:lumOff val="35000"/>
                  </a:schemeClr>
                </a:solidFill>
                <a:latin typeface="ＭＳ ゴシック" panose="020B0609070205080204" pitchFamily="49" charset="-128"/>
                <a:ea typeface="ＭＳ ゴシック" panose="020B0609070205080204" pitchFamily="49" charset="-128"/>
              </a:rPr>
              <a:t>/</a:t>
            </a:r>
            <a:r>
              <a:rPr kumimoji="1" lang="ja-JP" altLang="en-US" b="1" dirty="0">
                <a:solidFill>
                  <a:schemeClr val="tx1">
                    <a:lumMod val="65000"/>
                    <a:lumOff val="35000"/>
                  </a:schemeClr>
                </a:solidFill>
                <a:latin typeface="ＭＳ ゴシック" panose="020B0609070205080204" pitchFamily="49" charset="-128"/>
                <a:ea typeface="ＭＳ ゴシック" panose="020B0609070205080204" pitchFamily="49" charset="-128"/>
              </a:rPr>
              <a:t>会費</a:t>
            </a:r>
            <a:r>
              <a:rPr kumimoji="1" lang="en-US" altLang="ja-JP" b="1" dirty="0">
                <a:solidFill>
                  <a:schemeClr val="tx1">
                    <a:lumMod val="65000"/>
                    <a:lumOff val="35000"/>
                  </a:schemeClr>
                </a:solidFill>
                <a:latin typeface="ＭＳ ゴシック" panose="020B0609070205080204" pitchFamily="49" charset="-128"/>
                <a:ea typeface="ＭＳ ゴシック" panose="020B0609070205080204" pitchFamily="49" charset="-128"/>
              </a:rPr>
              <a:t>/</a:t>
            </a:r>
            <a:r>
              <a:rPr kumimoji="1" lang="ja-JP" altLang="en-US" b="1" dirty="0">
                <a:solidFill>
                  <a:schemeClr val="tx1">
                    <a:lumMod val="65000"/>
                    <a:lumOff val="35000"/>
                  </a:schemeClr>
                </a:solidFill>
                <a:latin typeface="ＭＳ ゴシック" panose="020B0609070205080204" pitchFamily="49" charset="-128"/>
                <a:ea typeface="ＭＳ ゴシック" panose="020B0609070205080204" pitchFamily="49" charset="-128"/>
              </a:rPr>
              <a:t>助成金</a:t>
            </a:r>
            <a:endParaRPr kumimoji="1" lang="en-US" altLang="ja-JP"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25" name="下矢印 24"/>
          <p:cNvSpPr/>
          <p:nvPr/>
        </p:nvSpPr>
        <p:spPr bwMode="auto">
          <a:xfrm>
            <a:off x="593725" y="5373688"/>
            <a:ext cx="377825" cy="215900"/>
          </a:xfrm>
          <a:prstGeom prst="downArrow">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p>
        </p:txBody>
      </p:sp>
      <p:sp>
        <p:nvSpPr>
          <p:cNvPr id="57" name="下矢印 56"/>
          <p:cNvSpPr/>
          <p:nvPr/>
        </p:nvSpPr>
        <p:spPr bwMode="auto">
          <a:xfrm>
            <a:off x="2825750" y="5445125"/>
            <a:ext cx="377825" cy="215900"/>
          </a:xfrm>
          <a:prstGeom prst="downArrow">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p>
        </p:txBody>
      </p:sp>
      <p:sp>
        <p:nvSpPr>
          <p:cNvPr id="58" name="テキスト ボックス 57"/>
          <p:cNvSpPr txBox="1"/>
          <p:nvPr/>
        </p:nvSpPr>
        <p:spPr>
          <a:xfrm>
            <a:off x="250825" y="5516563"/>
            <a:ext cx="1382713" cy="400050"/>
          </a:xfrm>
          <a:prstGeom prst="rect">
            <a:avLst/>
          </a:prstGeom>
          <a:noFill/>
        </p:spPr>
        <p:txBody>
          <a:bodyPr>
            <a:spAutoFit/>
          </a:bodyPr>
          <a:lstStyle/>
          <a:p>
            <a:pPr algn="l">
              <a:defRPr/>
            </a:pPr>
            <a:r>
              <a:rPr kumimoji="1" lang="ja-JP" altLang="en-US" sz="2000" b="1" dirty="0">
                <a:solidFill>
                  <a:schemeClr val="tx1">
                    <a:lumMod val="65000"/>
                    <a:lumOff val="35000"/>
                  </a:schemeClr>
                </a:solidFill>
                <a:latin typeface="ＭＳ ゴシック" panose="020B0609070205080204" pitchFamily="49" charset="-128"/>
                <a:ea typeface="ＭＳ ゴシック" panose="020B0609070205080204" pitchFamily="49" charset="-128"/>
              </a:rPr>
              <a:t>助成金等</a:t>
            </a:r>
          </a:p>
        </p:txBody>
      </p:sp>
      <p:sp>
        <p:nvSpPr>
          <p:cNvPr id="59" name="テキスト ボックス 58"/>
          <p:cNvSpPr txBox="1"/>
          <p:nvPr/>
        </p:nvSpPr>
        <p:spPr>
          <a:xfrm>
            <a:off x="1406525" y="5549900"/>
            <a:ext cx="1004888" cy="400110"/>
          </a:xfrm>
          <a:prstGeom prst="rect">
            <a:avLst/>
          </a:prstGeom>
          <a:noFill/>
        </p:spPr>
        <p:txBody>
          <a:bodyPr>
            <a:spAutoFit/>
          </a:bodyPr>
          <a:lstStyle/>
          <a:p>
            <a:pPr algn="l">
              <a:defRPr/>
            </a:pPr>
            <a:r>
              <a:rPr kumimoji="1" lang="ja-JP" altLang="en-US" sz="20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月</a:t>
            </a:r>
            <a:r>
              <a:rPr kumimoji="1" lang="en-US" altLang="ja-JP" sz="20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11</a:t>
            </a:r>
            <a:r>
              <a:rPr kumimoji="1" lang="ja-JP" altLang="en-US" sz="20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万</a:t>
            </a:r>
            <a:endParaRPr kumimoji="1" lang="ja-JP" altLang="en-US" sz="20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60" name="テキスト ボックス 59"/>
          <p:cNvSpPr txBox="1"/>
          <p:nvPr/>
        </p:nvSpPr>
        <p:spPr>
          <a:xfrm>
            <a:off x="2484438" y="5589588"/>
            <a:ext cx="1277937" cy="400110"/>
          </a:xfrm>
          <a:prstGeom prst="rect">
            <a:avLst/>
          </a:prstGeom>
          <a:noFill/>
        </p:spPr>
        <p:txBody>
          <a:bodyPr>
            <a:spAutoFit/>
          </a:bodyPr>
          <a:lstStyle/>
          <a:p>
            <a:pPr algn="l">
              <a:defRPr/>
            </a:pPr>
            <a:r>
              <a:rPr kumimoji="1" lang="ja-JP" altLang="en-US" sz="20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約</a:t>
            </a:r>
            <a:r>
              <a:rPr kumimoji="1" lang="en-US" altLang="ja-JP" sz="20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1600</a:t>
            </a:r>
            <a:r>
              <a:rPr kumimoji="1" lang="ja-JP" altLang="en-US" sz="20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万</a:t>
            </a:r>
            <a:endParaRPr kumimoji="1" lang="ja-JP" altLang="en-US" sz="20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61" name="テキスト ボックス 60"/>
          <p:cNvSpPr txBox="1"/>
          <p:nvPr/>
        </p:nvSpPr>
        <p:spPr>
          <a:xfrm>
            <a:off x="3779838" y="5589588"/>
            <a:ext cx="1098550" cy="400050"/>
          </a:xfrm>
          <a:prstGeom prst="rect">
            <a:avLst/>
          </a:prstGeom>
          <a:noFill/>
        </p:spPr>
        <p:txBody>
          <a:bodyPr>
            <a:spAutoFit/>
          </a:bodyPr>
          <a:lstStyle/>
          <a:p>
            <a:pPr algn="l">
              <a:defRPr/>
            </a:pPr>
            <a:r>
              <a:rPr kumimoji="1" lang="ja-JP" altLang="en-US" sz="2000" b="1" dirty="0">
                <a:solidFill>
                  <a:schemeClr val="tx1">
                    <a:lumMod val="65000"/>
                    <a:lumOff val="35000"/>
                  </a:schemeClr>
                </a:solidFill>
                <a:latin typeface="ＭＳ ゴシック" panose="020B0609070205080204" pitchFamily="49" charset="-128"/>
                <a:ea typeface="ＭＳ ゴシック" panose="020B0609070205080204" pitchFamily="49" charset="-128"/>
              </a:rPr>
              <a:t>約</a:t>
            </a:r>
            <a:r>
              <a:rPr kumimoji="1" lang="en-US" altLang="ja-JP" sz="2000" b="1" dirty="0">
                <a:solidFill>
                  <a:schemeClr val="tx1">
                    <a:lumMod val="65000"/>
                    <a:lumOff val="35000"/>
                  </a:schemeClr>
                </a:solidFill>
                <a:latin typeface="ＭＳ ゴシック" panose="020B0609070205080204" pitchFamily="49" charset="-128"/>
                <a:ea typeface="ＭＳ ゴシック" panose="020B0609070205080204" pitchFamily="49" charset="-128"/>
              </a:rPr>
              <a:t>400</a:t>
            </a:r>
            <a:r>
              <a:rPr kumimoji="1" lang="ja-JP" altLang="en-US" sz="2000" b="1" dirty="0">
                <a:solidFill>
                  <a:schemeClr val="tx1">
                    <a:lumMod val="65000"/>
                    <a:lumOff val="35000"/>
                  </a:schemeClr>
                </a:solidFill>
                <a:latin typeface="ＭＳ ゴシック" panose="020B0609070205080204" pitchFamily="49" charset="-128"/>
                <a:ea typeface="ＭＳ ゴシック" panose="020B0609070205080204" pitchFamily="49" charset="-128"/>
              </a:rPr>
              <a:t>万</a:t>
            </a:r>
          </a:p>
        </p:txBody>
      </p:sp>
      <p:pic>
        <p:nvPicPr>
          <p:cNvPr id="24619" name="Picture 14" descr="http://sozaidas.com/sozai/030000hitogata/03002G-tra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71888" y="2997200"/>
            <a:ext cx="3238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 name="下矢印 46"/>
          <p:cNvSpPr/>
          <p:nvPr/>
        </p:nvSpPr>
        <p:spPr bwMode="auto">
          <a:xfrm>
            <a:off x="4067175" y="5445125"/>
            <a:ext cx="377825" cy="215900"/>
          </a:xfrm>
          <a:prstGeom prst="downArrow">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p>
        </p:txBody>
      </p:sp>
      <p:pic>
        <p:nvPicPr>
          <p:cNvPr id="24621" name="Picture 14" descr="http://sozaidas.com/sozai/030000hitogata/03002G-tra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887788" y="2997200"/>
            <a:ext cx="3238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622" name="Picture 14" descr="http://sozaidas.com/sozai/030000hitogata/03002G-tra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03688" y="2997200"/>
            <a:ext cx="323850"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 name="下矢印 53"/>
          <p:cNvSpPr/>
          <p:nvPr/>
        </p:nvSpPr>
        <p:spPr bwMode="auto">
          <a:xfrm>
            <a:off x="1692275" y="5373688"/>
            <a:ext cx="377825" cy="215900"/>
          </a:xfrm>
          <a:prstGeom prst="downArrow">
            <a:avLst/>
          </a:prstGeom>
          <a:solidFill>
            <a:schemeClr val="tx1">
              <a:lumMod val="50000"/>
              <a:lumOff val="50000"/>
            </a:schemeClr>
          </a:solidFill>
          <a:ln w="9525" cap="flat" cmpd="sng" algn="ctr">
            <a:solidFill>
              <a:schemeClr val="tx1"/>
            </a:solidFill>
            <a:prstDash val="solid"/>
            <a:round/>
            <a:headEnd type="none" w="med" len="med"/>
            <a:tailEnd type="none" w="med" len="med"/>
          </a:ln>
          <a:effectLst/>
        </p:spPr>
        <p:txBody>
          <a:bodyPr/>
          <a:lstStyle/>
          <a:p>
            <a:pPr>
              <a:defRPr/>
            </a:pPr>
            <a:endParaRPr lang="ja-JP" altLang="en-US"/>
          </a:p>
        </p:txBody>
      </p:sp>
      <p:sp>
        <p:nvSpPr>
          <p:cNvPr id="53" name="タイトル 1"/>
          <p:cNvSpPr txBox="1">
            <a:spLocks/>
          </p:cNvSpPr>
          <p:nvPr/>
        </p:nvSpPr>
        <p:spPr>
          <a:xfrm>
            <a:off x="424143" y="338646"/>
            <a:ext cx="8208912" cy="553998"/>
          </a:xfrm>
          <a:prstGeom prst="rect">
            <a:avLst/>
          </a:prstGeom>
        </p:spPr>
        <p:txBody>
          <a:bodyPr vert="horz" wrap="square" lIns="0" tIns="0" rIns="0" bIns="0" rtlCol="0" anchor="t">
            <a:spAutoFit/>
          </a:bodyPr>
          <a:lst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r>
              <a:rPr kumimoji="1" lang="ja-JP" altLang="en-US" sz="4000" dirty="0" smtClean="0">
                <a:solidFill>
                  <a:schemeClr val="tx1"/>
                </a:solidFill>
                <a:latin typeface="HG丸ｺﾞｼｯｸM-PRO" panose="020F0600000000000000" pitchFamily="50" charset="-128"/>
                <a:ea typeface="HG丸ｺﾞｼｯｸM-PRO" panose="020F0600000000000000" pitchFamily="50" charset="-128"/>
              </a:rPr>
              <a:t>子どもシェルターの運営</a:t>
            </a:r>
            <a:endParaRPr kumimoji="1" lang="ja-JP" altLang="en-US" sz="4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55" name="テキスト プレースホルダー 4"/>
          <p:cNvSpPr txBox="1">
            <a:spLocks/>
          </p:cNvSpPr>
          <p:nvPr/>
        </p:nvSpPr>
        <p:spPr bwMode="auto">
          <a:xfrm>
            <a:off x="349492" y="6290587"/>
            <a:ext cx="9536980" cy="38779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vert="horz" wrap="square" lIns="0" tIns="0" rIns="0" bIns="0" numCol="1" anchor="b" anchorCtr="0" compatLnSpc="1">
            <a:prstTxWarp prst="textNoShape">
              <a:avLst/>
            </a:prstTxWarp>
            <a:spAutoFit/>
          </a:bodyPr>
          <a:lstStyle>
            <a:lvl1pPr marL="0" indent="0" algn="l" defTabSz="912813" rtl="0" fontAlgn="base">
              <a:lnSpc>
                <a:spcPct val="90000"/>
              </a:lnSpc>
              <a:spcBef>
                <a:spcPct val="20000"/>
              </a:spcBef>
              <a:spcAft>
                <a:spcPct val="0"/>
              </a:spcAft>
              <a:buFont typeface="Arial" charset="0"/>
              <a:buNone/>
              <a:defRPr sz="2400" b="1" kern="1200">
                <a:solidFill>
                  <a:schemeClr val="tx1"/>
                </a:solidFill>
                <a:latin typeface="Courier New" pitchFamily="49" charset="0"/>
                <a:ea typeface="+mn-ea"/>
                <a:cs typeface="Courier New" pitchFamily="49" charset="0"/>
              </a:defRPr>
            </a:lvl1pPr>
            <a:lvl2pPr marL="457200" indent="0" algn="l" defTabSz="912813" rtl="0" fontAlgn="base">
              <a:lnSpc>
                <a:spcPct val="90000"/>
              </a:lnSpc>
              <a:spcBef>
                <a:spcPct val="20000"/>
              </a:spcBef>
              <a:spcAft>
                <a:spcPct val="0"/>
              </a:spcAft>
              <a:buFont typeface="Arial" charset="0"/>
              <a:buNone/>
              <a:defRPr sz="2000" b="1" kern="1200">
                <a:solidFill>
                  <a:schemeClr val="tx1"/>
                </a:solidFill>
                <a:latin typeface="Courier New" pitchFamily="49" charset="0"/>
                <a:ea typeface="+mn-ea"/>
                <a:cs typeface="Courier New" pitchFamily="49" charset="0"/>
              </a:defRPr>
            </a:lvl2pPr>
            <a:lvl3pPr marL="914400" indent="0" algn="l" defTabSz="912813" rtl="0" fontAlgn="base">
              <a:lnSpc>
                <a:spcPct val="90000"/>
              </a:lnSpc>
              <a:spcBef>
                <a:spcPct val="20000"/>
              </a:spcBef>
              <a:spcAft>
                <a:spcPct val="0"/>
              </a:spcAft>
              <a:buFont typeface="Arial" charset="0"/>
              <a:buNone/>
              <a:defRPr sz="1800" b="1" kern="1200">
                <a:solidFill>
                  <a:schemeClr val="tx1"/>
                </a:solidFill>
                <a:latin typeface="Courier New" pitchFamily="49" charset="0"/>
                <a:ea typeface="+mn-ea"/>
                <a:cs typeface="Courier New" pitchFamily="49" charset="0"/>
              </a:defRPr>
            </a:lvl3pPr>
            <a:lvl4pPr marL="1371600" indent="0" algn="l" defTabSz="912813" rtl="0" fontAlgn="base">
              <a:lnSpc>
                <a:spcPct val="90000"/>
              </a:lnSpc>
              <a:spcBef>
                <a:spcPct val="20000"/>
              </a:spcBef>
              <a:spcAft>
                <a:spcPct val="0"/>
              </a:spcAft>
              <a:buFont typeface="Arial" charset="0"/>
              <a:buNone/>
              <a:defRPr sz="1600" b="1" kern="1200">
                <a:solidFill>
                  <a:schemeClr val="tx1"/>
                </a:solidFill>
                <a:latin typeface="Courier New" pitchFamily="49" charset="0"/>
                <a:ea typeface="+mn-ea"/>
                <a:cs typeface="Courier New" pitchFamily="49" charset="0"/>
              </a:defRPr>
            </a:lvl4pPr>
            <a:lvl5pPr marL="1828800" indent="0" algn="l" defTabSz="912813" rtl="0" fontAlgn="base">
              <a:lnSpc>
                <a:spcPct val="90000"/>
              </a:lnSpc>
              <a:spcBef>
                <a:spcPct val="20000"/>
              </a:spcBef>
              <a:spcAft>
                <a:spcPct val="0"/>
              </a:spcAft>
              <a:buFont typeface="Arial" charset="0"/>
              <a:buNone/>
              <a:defRPr sz="1600" b="1" kern="1200">
                <a:solidFill>
                  <a:schemeClr val="tx1"/>
                </a:solidFill>
                <a:latin typeface="Courier New" pitchFamily="49" charset="0"/>
                <a:ea typeface="+mn-ea"/>
                <a:cs typeface="Courier New" pitchFamily="49" charset="0"/>
              </a:defRPr>
            </a:lvl5pPr>
            <a:lvl6pPr marL="2286000" indent="0" algn="l" defTabSz="914363" rtl="0" eaLnBrk="1" latinLnBrk="0" hangingPunct="1">
              <a:spcBef>
                <a:spcPct val="20000"/>
              </a:spcBef>
              <a:buFont typeface="Arial" pitchFamily="34" charset="0"/>
              <a:buNone/>
              <a:defRPr sz="1600" b="1" kern="1200">
                <a:solidFill>
                  <a:schemeClr val="tx1"/>
                </a:solidFill>
                <a:latin typeface="+mn-lt"/>
                <a:ea typeface="+mn-ea"/>
                <a:cs typeface="+mn-cs"/>
              </a:defRPr>
            </a:lvl6pPr>
            <a:lvl7pPr marL="2743200" indent="0" algn="l" defTabSz="914363" rtl="0" eaLnBrk="1" latinLnBrk="0" hangingPunct="1">
              <a:spcBef>
                <a:spcPct val="20000"/>
              </a:spcBef>
              <a:buFont typeface="Arial" pitchFamily="34" charset="0"/>
              <a:buNone/>
              <a:defRPr sz="1600" b="1" kern="1200">
                <a:solidFill>
                  <a:schemeClr val="tx1"/>
                </a:solidFill>
                <a:latin typeface="+mn-lt"/>
                <a:ea typeface="+mn-ea"/>
                <a:cs typeface="+mn-cs"/>
              </a:defRPr>
            </a:lvl7pPr>
            <a:lvl8pPr marL="3200400" indent="0" algn="l" defTabSz="914363" rtl="0" eaLnBrk="1" latinLnBrk="0" hangingPunct="1">
              <a:spcBef>
                <a:spcPct val="20000"/>
              </a:spcBef>
              <a:buFont typeface="Arial" pitchFamily="34" charset="0"/>
              <a:buNone/>
              <a:defRPr sz="1600" b="1" kern="1200">
                <a:solidFill>
                  <a:schemeClr val="tx1"/>
                </a:solidFill>
                <a:latin typeface="+mn-lt"/>
                <a:ea typeface="+mn-ea"/>
                <a:cs typeface="+mn-cs"/>
              </a:defRPr>
            </a:lvl8pPr>
            <a:lvl9pPr marL="3657600" indent="0" algn="l" defTabSz="914363" rtl="0" eaLnBrk="1" latinLnBrk="0" hangingPunct="1">
              <a:spcBef>
                <a:spcPct val="20000"/>
              </a:spcBef>
              <a:buFont typeface="Arial" pitchFamily="34" charset="0"/>
              <a:buNone/>
              <a:defRPr sz="1600" b="1" kern="1200">
                <a:solidFill>
                  <a:schemeClr val="tx1"/>
                </a:solidFill>
                <a:latin typeface="+mn-lt"/>
                <a:ea typeface="+mn-ea"/>
                <a:cs typeface="+mn-cs"/>
              </a:defRPr>
            </a:lvl9pPr>
          </a:lstStyle>
          <a:p>
            <a:pPr>
              <a:defRPr/>
            </a:pPr>
            <a:r>
              <a:rPr kumimoji="1" lang="ja-JP" altLang="en-US" sz="2800" dirty="0" smtClean="0">
                <a:solidFill>
                  <a:schemeClr val="tx1">
                    <a:lumMod val="75000"/>
                    <a:lumOff val="25000"/>
                  </a:schemeClr>
                </a:solidFill>
              </a:rPr>
              <a:t>ＮＰＯ法人子どもシェルターおきなわ</a:t>
            </a:r>
          </a:p>
        </p:txBody>
      </p:sp>
    </p:spTree>
    <p:extLst>
      <p:ext uri="{BB962C8B-B14F-4D97-AF65-F5344CB8AC3E}">
        <p14:creationId xmlns:p14="http://schemas.microsoft.com/office/powerpoint/2010/main" val="2249310987"/>
      </p:ext>
    </p:extLst>
  </p:cSld>
  <p:clrMapOvr>
    <a:masterClrMapping/>
  </p:clrMapOvr>
  <p:transition>
    <p:fad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noGrp="1"/>
          </p:cNvSpPr>
          <p:nvPr>
            <p:ph type="title"/>
          </p:nvPr>
        </p:nvSpPr>
        <p:spPr>
          <a:xfrm>
            <a:off x="611020" y="548680"/>
            <a:ext cx="7886700" cy="553998"/>
          </a:xfrm>
          <a:prstGeom prst="rect">
            <a:avLst/>
          </a:prstGeom>
        </p:spPr>
        <p:txBody>
          <a:bodyPr vert="horz" wrap="square" lIns="0" tIns="0" rIns="0" bIns="0" rtlCol="0" anchor="t">
            <a:spAutoFit/>
          </a:bodyPr>
          <a:lst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r>
              <a:rPr kumimoji="1" lang="ja-JP" altLang="en-US" sz="4000" dirty="0" smtClean="0">
                <a:solidFill>
                  <a:schemeClr val="tx1"/>
                </a:solidFill>
                <a:latin typeface="HG丸ｺﾞｼｯｸM-PRO" panose="020F0600000000000000" pitchFamily="50" charset="-128"/>
                <a:ea typeface="HG丸ｺﾞｼｯｸM-PRO" panose="020F0600000000000000" pitchFamily="50" charset="-128"/>
              </a:rPr>
              <a:t>課　題</a:t>
            </a:r>
            <a:endParaRPr kumimoji="1" lang="ja-JP" altLang="en-US" sz="4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9" name="コンテンツ プレースホルダー 2"/>
          <p:cNvSpPr txBox="1">
            <a:spLocks/>
          </p:cNvSpPr>
          <p:nvPr/>
        </p:nvSpPr>
        <p:spPr bwMode="auto">
          <a:xfrm>
            <a:off x="413370" y="1233079"/>
            <a:ext cx="8282000" cy="5112568"/>
          </a:xfrm>
          <a:prstGeom prst="rect">
            <a:avLst/>
          </a:prstGeom>
          <a:solidFill>
            <a:schemeClr val="accent2">
              <a:lumMod val="20000"/>
              <a:lumOff val="80000"/>
              <a:alpha val="0"/>
            </a:schemeClr>
          </a:solidFill>
          <a:ln w="55000" cap="rnd" cmpd="thickThin" algn="ctr">
            <a:solidFill>
              <a:schemeClr val="accent2">
                <a:lumMod val="40000"/>
                <a:lumOff val="60000"/>
              </a:schemeClr>
            </a:solidFill>
            <a:prstDash val="solid"/>
            <a:round/>
          </a:ln>
          <a:extLst/>
        </p:spPr>
        <p:style>
          <a:lnRef idx="2">
            <a:schemeClr val="accent1"/>
          </a:lnRef>
          <a:fillRef idx="1">
            <a:schemeClr val="lt1"/>
          </a:fillRef>
          <a:effectRef idx="0">
            <a:schemeClr val="accent1"/>
          </a:effectRef>
          <a:fontRef idx="minor">
            <a:schemeClr val="dk1"/>
          </a:fontRef>
        </p:style>
        <p:txBody>
          <a:bodyPr vert="horz" wrap="square" lIns="0" tIns="0" rIns="0" bIns="0" numCol="1" anchor="ctr" anchorCtr="0" compatLnSpc="1">
            <a:prstTxWarp prst="textNoShape">
              <a:avLst/>
            </a:prstTxWarp>
            <a:normAutofit fontScale="85000" lnSpcReduction="20000"/>
          </a:bodyPr>
          <a:lstStyle>
            <a:lvl1pPr marL="0" indent="0" algn="l" defTabSz="912813" rtl="0" fontAlgn="base">
              <a:lnSpc>
                <a:spcPct val="90000"/>
              </a:lnSpc>
              <a:spcBef>
                <a:spcPct val="20000"/>
              </a:spcBef>
              <a:spcAft>
                <a:spcPct val="0"/>
              </a:spcAft>
              <a:buFont typeface="Arial" charset="0"/>
              <a:buNone/>
              <a:defRPr sz="2400" b="1" kern="1200">
                <a:solidFill>
                  <a:schemeClr val="dk1"/>
                </a:solidFill>
                <a:latin typeface="+mn-lt"/>
                <a:ea typeface="+mn-ea"/>
                <a:cs typeface="+mn-cs"/>
              </a:defRPr>
            </a:lvl1pPr>
            <a:lvl2pPr marL="457200" indent="0" algn="l" defTabSz="912813" rtl="0" fontAlgn="base">
              <a:lnSpc>
                <a:spcPct val="90000"/>
              </a:lnSpc>
              <a:spcBef>
                <a:spcPct val="20000"/>
              </a:spcBef>
              <a:spcAft>
                <a:spcPct val="0"/>
              </a:spcAft>
              <a:buFont typeface="Arial" charset="0"/>
              <a:buNone/>
              <a:defRPr sz="2000" b="1" kern="1200">
                <a:solidFill>
                  <a:schemeClr val="dk1"/>
                </a:solidFill>
                <a:latin typeface="+mn-lt"/>
                <a:ea typeface="+mn-ea"/>
                <a:cs typeface="+mn-cs"/>
              </a:defRPr>
            </a:lvl2pPr>
            <a:lvl3pPr marL="914400" indent="0" algn="l" defTabSz="912813" rtl="0" fontAlgn="base">
              <a:lnSpc>
                <a:spcPct val="90000"/>
              </a:lnSpc>
              <a:spcBef>
                <a:spcPct val="20000"/>
              </a:spcBef>
              <a:spcAft>
                <a:spcPct val="0"/>
              </a:spcAft>
              <a:buFont typeface="Arial" charset="0"/>
              <a:buNone/>
              <a:defRPr sz="1800" b="1" kern="1200">
                <a:solidFill>
                  <a:schemeClr val="dk1"/>
                </a:solidFill>
                <a:latin typeface="+mn-lt"/>
                <a:ea typeface="+mn-ea"/>
                <a:cs typeface="+mn-cs"/>
              </a:defRPr>
            </a:lvl3pPr>
            <a:lvl4pPr marL="1371600" indent="0" algn="l" defTabSz="912813" rtl="0" fontAlgn="base">
              <a:lnSpc>
                <a:spcPct val="90000"/>
              </a:lnSpc>
              <a:spcBef>
                <a:spcPct val="20000"/>
              </a:spcBef>
              <a:spcAft>
                <a:spcPct val="0"/>
              </a:spcAft>
              <a:buFont typeface="Arial" charset="0"/>
              <a:buNone/>
              <a:defRPr sz="1600" b="1" kern="1200">
                <a:solidFill>
                  <a:schemeClr val="dk1"/>
                </a:solidFill>
                <a:latin typeface="+mn-lt"/>
                <a:ea typeface="+mn-ea"/>
                <a:cs typeface="+mn-cs"/>
              </a:defRPr>
            </a:lvl4pPr>
            <a:lvl5pPr marL="1828800" indent="0" algn="l" defTabSz="912813" rtl="0" fontAlgn="base">
              <a:lnSpc>
                <a:spcPct val="90000"/>
              </a:lnSpc>
              <a:spcBef>
                <a:spcPct val="20000"/>
              </a:spcBef>
              <a:spcAft>
                <a:spcPct val="0"/>
              </a:spcAft>
              <a:buFont typeface="Arial" charset="0"/>
              <a:buNone/>
              <a:defRPr sz="1600" b="1" kern="1200">
                <a:solidFill>
                  <a:schemeClr val="dk1"/>
                </a:solidFill>
                <a:latin typeface="+mn-lt"/>
                <a:ea typeface="+mn-ea"/>
                <a:cs typeface="+mn-cs"/>
              </a:defRPr>
            </a:lvl5pPr>
            <a:lvl6pPr marL="2286000" indent="0" algn="l" defTabSz="914363" rtl="0" eaLnBrk="1" latinLnBrk="0" hangingPunct="1">
              <a:spcBef>
                <a:spcPct val="20000"/>
              </a:spcBef>
              <a:buFont typeface="Arial" pitchFamily="34" charset="0"/>
              <a:buNone/>
              <a:defRPr sz="1600" b="1" kern="1200">
                <a:solidFill>
                  <a:schemeClr val="dk1"/>
                </a:solidFill>
                <a:latin typeface="+mn-lt"/>
                <a:ea typeface="+mn-ea"/>
                <a:cs typeface="+mn-cs"/>
              </a:defRPr>
            </a:lvl6pPr>
            <a:lvl7pPr marL="2743200" indent="0" algn="l" defTabSz="914363" rtl="0" eaLnBrk="1" latinLnBrk="0" hangingPunct="1">
              <a:spcBef>
                <a:spcPct val="20000"/>
              </a:spcBef>
              <a:buFont typeface="Arial" pitchFamily="34" charset="0"/>
              <a:buNone/>
              <a:defRPr sz="1600" b="1" kern="1200">
                <a:solidFill>
                  <a:schemeClr val="dk1"/>
                </a:solidFill>
                <a:latin typeface="+mn-lt"/>
                <a:ea typeface="+mn-ea"/>
                <a:cs typeface="+mn-cs"/>
              </a:defRPr>
            </a:lvl7pPr>
            <a:lvl8pPr marL="3200400" indent="0" algn="l" defTabSz="914363" rtl="0" eaLnBrk="1" latinLnBrk="0" hangingPunct="1">
              <a:spcBef>
                <a:spcPct val="20000"/>
              </a:spcBef>
              <a:buFont typeface="Arial" pitchFamily="34" charset="0"/>
              <a:buNone/>
              <a:defRPr sz="1600" b="1" kern="1200">
                <a:solidFill>
                  <a:schemeClr val="dk1"/>
                </a:solidFill>
                <a:latin typeface="+mn-lt"/>
                <a:ea typeface="+mn-ea"/>
                <a:cs typeface="+mn-cs"/>
              </a:defRPr>
            </a:lvl8pPr>
            <a:lvl9pPr marL="3657600" indent="0" algn="l" defTabSz="914363" rtl="0" eaLnBrk="1" latinLnBrk="0" hangingPunct="1">
              <a:spcBef>
                <a:spcPct val="20000"/>
              </a:spcBef>
              <a:buFont typeface="Arial" pitchFamily="34" charset="0"/>
              <a:buNone/>
              <a:defRPr sz="1600" b="1" kern="1200">
                <a:solidFill>
                  <a:schemeClr val="dk1"/>
                </a:solidFill>
                <a:latin typeface="+mn-lt"/>
                <a:ea typeface="+mn-ea"/>
                <a:cs typeface="+mn-cs"/>
              </a:defRPr>
            </a:lvl9pPr>
          </a:lstStyle>
          <a:p>
            <a:r>
              <a:rPr kumimoji="1" lang="ja-JP" altLang="en-US"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　</a:t>
            </a:r>
            <a:endParaRPr kumimoji="1" lang="en-US" altLang="ja-JP"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r>
              <a:rPr kumimoji="1"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　</a:t>
            </a:r>
            <a:endParaRPr kumimoji="1" lang="en-US" altLang="ja-JP"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r>
              <a:rPr kumimoji="1"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　１</a:t>
            </a:r>
            <a:r>
              <a:rPr kumimoji="1"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　</a:t>
            </a:r>
            <a:r>
              <a:rPr lang="ja-JP" altLang="en-US" sz="2800" dirty="0">
                <a:solidFill>
                  <a:schemeClr val="tx2">
                    <a:lumMod val="90000"/>
                    <a:lumOff val="10000"/>
                  </a:schemeClr>
                </a:solidFill>
                <a:latin typeface="HG丸ｺﾞｼｯｸM-PRO" panose="020F0600000000000000" pitchFamily="50" charset="-128"/>
                <a:ea typeface="HG丸ｺﾞｼｯｸM-PRO" panose="020F0600000000000000" pitchFamily="50" charset="-128"/>
              </a:rPr>
              <a:t>利用者の行動制限（携帯電話，外出制限等</a:t>
            </a:r>
            <a:r>
              <a:rPr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a:t>
            </a:r>
            <a:endParaRPr lang="en-US" altLang="ja-JP"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r>
              <a:rPr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　　　</a:t>
            </a:r>
            <a:endParaRPr lang="en-US" altLang="ja-JP" sz="2800" dirty="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r>
              <a:rPr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　　　ハードル</a:t>
            </a:r>
            <a:r>
              <a:rPr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が高い</a:t>
            </a:r>
            <a:endParaRPr lang="en-US" altLang="ja-JP"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endParaRPr lang="en-US" altLang="ja-JP" sz="2800" dirty="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r>
              <a:rPr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　２　必要としている子どもにつながらない　</a:t>
            </a:r>
            <a:endParaRPr lang="en-US" altLang="ja-JP" sz="2800" dirty="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endParaRPr kumimoji="1" lang="en-US" altLang="ja-JP"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r>
              <a:rPr kumimoji="1"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　３　</a:t>
            </a:r>
            <a:r>
              <a:rPr kumimoji="1"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限られた期間での支援（保護と自立のバランス）　</a:t>
            </a:r>
            <a:endParaRPr kumimoji="1" lang="en-US" altLang="ja-JP"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endParaRPr kumimoji="1" lang="en-US" altLang="ja-JP"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endParaRPr kumimoji="1" lang="en-US" altLang="ja-JP" sz="2800" dirty="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r>
              <a:rPr kumimoji="1"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　４　退所先の不足（自立援助ホーム，シェアハウス　　　　　　　</a:t>
            </a:r>
            <a:endParaRPr kumimoji="1" lang="en-US" altLang="ja-JP"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r>
              <a:rPr kumimoji="1"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　　設置</a:t>
            </a:r>
            <a:r>
              <a:rPr kumimoji="1"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a:t>
            </a:r>
            <a:endParaRPr kumimoji="1" lang="en-US" altLang="ja-JP"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endParaRPr kumimoji="1" lang="en-US" altLang="ja-JP" sz="2800" dirty="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r>
              <a:rPr kumimoji="1" lang="ja-JP" altLang="en-US"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rPr>
              <a:t>　５　アフターフォロー</a:t>
            </a:r>
            <a:endParaRPr kumimoji="1" lang="en-US" altLang="ja-JP"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endParaRPr lang="en-US" altLang="ja-JP"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a:p>
            <a:endParaRPr lang="en-US" altLang="ja-JP" sz="2800" dirty="0" smtClean="0">
              <a:solidFill>
                <a:schemeClr val="tx2">
                  <a:lumMod val="90000"/>
                  <a:lumOff val="10000"/>
                </a:schemeClr>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928313852"/>
      </p:ext>
    </p:extLst>
  </p:cSld>
  <p:clrMapOvr>
    <a:masterClrMapping/>
  </p:clrMapOvr>
  <p:transition>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タイトル 1"/>
          <p:cNvSpPr txBox="1">
            <a:spLocks/>
          </p:cNvSpPr>
          <p:nvPr/>
        </p:nvSpPr>
        <p:spPr>
          <a:xfrm>
            <a:off x="611020" y="548680"/>
            <a:ext cx="7886700" cy="1052596"/>
          </a:xfrm>
          <a:prstGeom prst="rect">
            <a:avLst/>
          </a:prstGeom>
        </p:spPr>
        <p:txBody>
          <a:bodyPr vert="horz" wrap="square" lIns="0" tIns="0" rIns="0" bIns="0" rtlCol="0" anchor="t">
            <a:spAutoFit/>
          </a:bodyPr>
          <a:lst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r>
              <a:rPr kumimoji="1" lang="ja-JP" altLang="en-US" sz="4000" dirty="0" smtClean="0">
                <a:solidFill>
                  <a:schemeClr val="tx1"/>
                </a:solidFill>
                <a:latin typeface="HG丸ｺﾞｼｯｸM-PRO" panose="020F0600000000000000" pitchFamily="50" charset="-128"/>
                <a:ea typeface="HG丸ｺﾞｼｯｸM-PRO" panose="020F0600000000000000" pitchFamily="50" charset="-128"/>
              </a:rPr>
              <a:t>おわりに</a:t>
            </a:r>
            <a:r>
              <a:rPr kumimoji="1" lang="en-US" altLang="ja-JP" sz="4000" dirty="0" smtClean="0">
                <a:solidFill>
                  <a:schemeClr val="tx1"/>
                </a:solidFill>
                <a:latin typeface="HG丸ｺﾞｼｯｸM-PRO" panose="020F0600000000000000" pitchFamily="50" charset="-128"/>
                <a:ea typeface="HG丸ｺﾞｼｯｸM-PRO" panose="020F0600000000000000" pitchFamily="50" charset="-128"/>
              </a:rPr>
              <a:t/>
            </a:r>
            <a:br>
              <a:rPr kumimoji="1" lang="en-US" altLang="ja-JP" sz="4000" dirty="0" smtClean="0">
                <a:solidFill>
                  <a:schemeClr val="tx1"/>
                </a:solidFill>
                <a:latin typeface="HG丸ｺﾞｼｯｸM-PRO" panose="020F0600000000000000" pitchFamily="50" charset="-128"/>
                <a:ea typeface="HG丸ｺﾞｼｯｸM-PRO" panose="020F0600000000000000" pitchFamily="50" charset="-128"/>
              </a:rPr>
            </a:br>
            <a:r>
              <a:rPr kumimoji="1" lang="ja-JP" altLang="en-US" sz="3600" dirty="0" smtClean="0">
                <a:solidFill>
                  <a:schemeClr val="tx1"/>
                </a:solidFill>
                <a:latin typeface="HG丸ｺﾞｼｯｸM-PRO" panose="020F0600000000000000" pitchFamily="50" charset="-128"/>
                <a:ea typeface="HG丸ｺﾞｼｯｸM-PRO" panose="020F0600000000000000" pitchFamily="50" charset="-128"/>
              </a:rPr>
              <a:t>～設立趣意書より～</a:t>
            </a:r>
            <a:endParaRPr kumimoji="1" lang="ja-JP" altLang="en-US" sz="3600" dirty="0">
              <a:solidFill>
                <a:schemeClr val="tx1"/>
              </a:solidFill>
              <a:latin typeface="HG丸ｺﾞｼｯｸM-PRO" panose="020F0600000000000000" pitchFamily="50" charset="-128"/>
              <a:ea typeface="HG丸ｺﾞｼｯｸM-PRO" panose="020F0600000000000000" pitchFamily="50" charset="-128"/>
            </a:endParaRPr>
          </a:p>
        </p:txBody>
      </p:sp>
      <p:sp>
        <p:nvSpPr>
          <p:cNvPr id="8" name="テキスト プレースホルダー 2"/>
          <p:cNvSpPr txBox="1">
            <a:spLocks/>
          </p:cNvSpPr>
          <p:nvPr/>
        </p:nvSpPr>
        <p:spPr>
          <a:xfrm>
            <a:off x="755576" y="1772816"/>
            <a:ext cx="8136904" cy="4752528"/>
          </a:xfrm>
          <a:prstGeom prst="rect">
            <a:avLst/>
          </a:prstGeom>
        </p:spPr>
        <p:txBody>
          <a:bodyPr/>
          <a:lstStyle>
            <a:lvl1pPr algn="l" defTabSz="912813" rtl="0" fontAlgn="base">
              <a:lnSpc>
                <a:spcPct val="90000"/>
              </a:lnSpc>
              <a:spcBef>
                <a:spcPct val="20000"/>
              </a:spcBef>
              <a:spcAft>
                <a:spcPct val="0"/>
              </a:spcAft>
              <a:buFont typeface="Arial" charset="0"/>
              <a:defRPr sz="3000" b="1" kern="1200">
                <a:solidFill>
                  <a:schemeClr val="tx1"/>
                </a:solidFill>
                <a:latin typeface="Courier New" pitchFamily="49" charset="0"/>
                <a:ea typeface="+mn-ea"/>
                <a:cs typeface="Courier New" pitchFamily="49" charset="0"/>
              </a:defRPr>
            </a:lvl1pPr>
            <a:lvl2pPr marL="384175" indent="-6350" algn="l" defTabSz="912813" rtl="0" fontAlgn="base">
              <a:lnSpc>
                <a:spcPct val="90000"/>
              </a:lnSpc>
              <a:spcBef>
                <a:spcPct val="20000"/>
              </a:spcBef>
              <a:spcAft>
                <a:spcPct val="0"/>
              </a:spcAft>
              <a:buFont typeface="Arial" charset="0"/>
              <a:defRPr sz="2800" b="1" kern="1200">
                <a:solidFill>
                  <a:schemeClr val="tx1"/>
                </a:solidFill>
                <a:latin typeface="Courier New" pitchFamily="49" charset="0"/>
                <a:ea typeface="+mn-ea"/>
                <a:cs typeface="Courier New" pitchFamily="49" charset="0"/>
              </a:defRPr>
            </a:lvl2pPr>
            <a:lvl3pPr marL="760413" indent="-6350"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3pPr>
            <a:lvl4pPr marL="1093788" indent="6350"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4pPr>
            <a:lvl5pPr marL="1425575"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ja-JP" altLang="ja-JP" sz="2000" dirty="0">
                <a:solidFill>
                  <a:schemeClr val="tx2"/>
                </a:solidFill>
                <a:latin typeface="HG丸ｺﾞｼｯｸM-PRO" panose="020F0600000000000000" pitchFamily="50" charset="-128"/>
                <a:ea typeface="HG丸ｺﾞｼｯｸM-PRO" panose="020F0600000000000000" pitchFamily="50" charset="-128"/>
              </a:rPr>
              <a:t>全ての子どもが愛情に包まれながら夢と希望をもって健やかに成長することができる社会を</a:t>
            </a:r>
            <a:r>
              <a:rPr lang="ja-JP" altLang="ja-JP" sz="2000" dirty="0" smtClean="0">
                <a:solidFill>
                  <a:schemeClr val="tx2"/>
                </a:solidFill>
                <a:latin typeface="HG丸ｺﾞｼｯｸM-PRO" panose="020F0600000000000000" pitchFamily="50" charset="-128"/>
                <a:ea typeface="HG丸ｺﾞｼｯｸM-PRO" panose="020F0600000000000000" pitchFamily="50" charset="-128"/>
              </a:rPr>
              <a:t>目指し</a:t>
            </a:r>
            <a:r>
              <a:rPr lang="ja-JP" altLang="en-US" sz="2000" dirty="0" smtClean="0">
                <a:solidFill>
                  <a:schemeClr val="tx2"/>
                </a:solidFill>
                <a:latin typeface="HG丸ｺﾞｼｯｸM-PRO" panose="020F0600000000000000" pitchFamily="50" charset="-128"/>
                <a:ea typeface="HG丸ｺﾞｼｯｸM-PRO" panose="020F0600000000000000" pitchFamily="50" charset="-128"/>
              </a:rPr>
              <a:t>て</a:t>
            </a:r>
            <a:endParaRPr lang="en-US" altLang="ja-JP" sz="2000" dirty="0" smtClean="0">
              <a:solidFill>
                <a:schemeClr val="tx2"/>
              </a:solidFill>
              <a:latin typeface="HG丸ｺﾞｼｯｸM-PRO" panose="020F0600000000000000" pitchFamily="50" charset="-128"/>
              <a:ea typeface="HG丸ｺﾞｼｯｸM-PRO" panose="020F0600000000000000" pitchFamily="50" charset="-128"/>
            </a:endParaRPr>
          </a:p>
          <a:p>
            <a:r>
              <a:rPr lang="ja-JP" altLang="en-US" sz="2000" dirty="0" smtClean="0">
                <a:latin typeface="HG丸ｺﾞｼｯｸM-PRO" panose="020F0600000000000000" pitchFamily="50" charset="-128"/>
                <a:ea typeface="HG丸ｺﾞｼｯｸM-PRO" panose="020F0600000000000000" pitchFamily="50" charset="-128"/>
              </a:rPr>
              <a:t>　</a:t>
            </a:r>
            <a:r>
              <a:rPr lang="ja-JP" altLang="ja-JP" sz="2000" dirty="0" smtClean="0">
                <a:latin typeface="HG丸ｺﾞｼｯｸM-PRO" panose="020F0600000000000000" pitchFamily="50" charset="-128"/>
                <a:ea typeface="HG丸ｺﾞｼｯｸM-PRO" panose="020F0600000000000000" pitchFamily="50" charset="-128"/>
              </a:rPr>
              <a:t>子ども</a:t>
            </a:r>
            <a:r>
              <a:rPr lang="ja-JP" altLang="ja-JP" sz="2000" dirty="0">
                <a:latin typeface="HG丸ｺﾞｼｯｸM-PRO" panose="020F0600000000000000" pitchFamily="50" charset="-128"/>
                <a:ea typeface="HG丸ｺﾞｼｯｸM-PRO" panose="020F0600000000000000" pitchFamily="50" charset="-128"/>
              </a:rPr>
              <a:t>は，未来を担う「社会の宝」であり，無限の可能性があります。</a:t>
            </a:r>
          </a:p>
          <a:p>
            <a:r>
              <a:rPr lang="ja-JP" altLang="en-US" sz="2000" dirty="0" smtClean="0">
                <a:latin typeface="HG丸ｺﾞｼｯｸM-PRO" panose="020F0600000000000000" pitchFamily="50" charset="-128"/>
                <a:ea typeface="HG丸ｺﾞｼｯｸM-PRO" panose="020F0600000000000000" pitchFamily="50" charset="-128"/>
              </a:rPr>
              <a:t>　</a:t>
            </a:r>
            <a:r>
              <a:rPr lang="ja-JP" altLang="ja-JP" sz="2000" dirty="0" smtClean="0">
                <a:latin typeface="HG丸ｺﾞｼｯｸM-PRO" panose="020F0600000000000000" pitchFamily="50" charset="-128"/>
                <a:ea typeface="HG丸ｺﾞｼｯｸM-PRO" panose="020F0600000000000000" pitchFamily="50" charset="-128"/>
              </a:rPr>
              <a:t>子ども</a:t>
            </a:r>
            <a:r>
              <a:rPr lang="ja-JP" altLang="ja-JP" sz="2000" dirty="0">
                <a:latin typeface="HG丸ｺﾞｼｯｸM-PRO" panose="020F0600000000000000" pitchFamily="50" charset="-128"/>
                <a:ea typeface="HG丸ｺﾞｼｯｸM-PRO" panose="020F0600000000000000" pitchFamily="50" charset="-128"/>
              </a:rPr>
              <a:t>は，成長の途中にあり，成長発達する権利を持っています。</a:t>
            </a:r>
          </a:p>
          <a:p>
            <a:r>
              <a:rPr lang="ja-JP" altLang="en-US" sz="2000" dirty="0" smtClean="0">
                <a:latin typeface="HG丸ｺﾞｼｯｸM-PRO" panose="020F0600000000000000" pitchFamily="50" charset="-128"/>
                <a:ea typeface="HG丸ｺﾞｼｯｸM-PRO" panose="020F0600000000000000" pitchFamily="50" charset="-128"/>
              </a:rPr>
              <a:t>　</a:t>
            </a:r>
            <a:r>
              <a:rPr lang="ja-JP" altLang="ja-JP" sz="2000" dirty="0" smtClean="0">
                <a:latin typeface="HG丸ｺﾞｼｯｸM-PRO" panose="020F0600000000000000" pitchFamily="50" charset="-128"/>
                <a:ea typeface="HG丸ｺﾞｼｯｸM-PRO" panose="020F0600000000000000" pitchFamily="50" charset="-128"/>
              </a:rPr>
              <a:t>そして</a:t>
            </a:r>
            <a:r>
              <a:rPr lang="ja-JP" altLang="ja-JP" sz="2000" dirty="0">
                <a:latin typeface="HG丸ｺﾞｼｯｸM-PRO" panose="020F0600000000000000" pitchFamily="50" charset="-128"/>
                <a:ea typeface="HG丸ｺﾞｼｯｸM-PRO" panose="020F0600000000000000" pitchFamily="50" charset="-128"/>
              </a:rPr>
              <a:t>，大人には，子どもの成長発達を支える責任があります。子どもが，周りの大人たちに支えられることなしに自分一人で生きていくことは，とても難しいことです。周りの大人たちから適切な保護と援助を受けることなしには，子どもが持っている力や可能性を伸ばすことができません。</a:t>
            </a:r>
          </a:p>
          <a:p>
            <a:r>
              <a:rPr lang="ja-JP" altLang="en-US" sz="2000" dirty="0" smtClean="0">
                <a:latin typeface="HG丸ｺﾞｼｯｸM-PRO" panose="020F0600000000000000" pitchFamily="50" charset="-128"/>
                <a:ea typeface="HG丸ｺﾞｼｯｸM-PRO" panose="020F0600000000000000" pitchFamily="50" charset="-128"/>
              </a:rPr>
              <a:t>　</a:t>
            </a:r>
            <a:r>
              <a:rPr lang="ja-JP" altLang="ja-JP" sz="2000" dirty="0" smtClean="0">
                <a:latin typeface="HG丸ｺﾞｼｯｸM-PRO" panose="020F0600000000000000" pitchFamily="50" charset="-128"/>
                <a:ea typeface="HG丸ｺﾞｼｯｸM-PRO" panose="020F0600000000000000" pitchFamily="50" charset="-128"/>
              </a:rPr>
              <a:t>しかし</a:t>
            </a:r>
            <a:r>
              <a:rPr lang="ja-JP" altLang="ja-JP" sz="2000" dirty="0">
                <a:latin typeface="HG丸ｺﾞｼｯｸM-PRO" panose="020F0600000000000000" pitchFamily="50" charset="-128"/>
                <a:ea typeface="HG丸ｺﾞｼｯｸM-PRO" panose="020F0600000000000000" pitchFamily="50" charset="-128"/>
              </a:rPr>
              <a:t>，この社会には，居場所がない子どもたちがいます。</a:t>
            </a:r>
          </a:p>
          <a:p>
            <a:r>
              <a:rPr lang="ja-JP" altLang="en-US" sz="2000" dirty="0" smtClean="0">
                <a:latin typeface="HG丸ｺﾞｼｯｸM-PRO" panose="020F0600000000000000" pitchFamily="50" charset="-128"/>
                <a:ea typeface="HG丸ｺﾞｼｯｸM-PRO" panose="020F0600000000000000" pitchFamily="50" charset="-128"/>
              </a:rPr>
              <a:t>　</a:t>
            </a:r>
            <a:r>
              <a:rPr lang="ja-JP" altLang="ja-JP" sz="2000" dirty="0" smtClean="0">
                <a:latin typeface="HG丸ｺﾞｼｯｸM-PRO" panose="020F0600000000000000" pitchFamily="50" charset="-128"/>
                <a:ea typeface="HG丸ｺﾞｼｯｸM-PRO" panose="020F0600000000000000" pitchFamily="50" charset="-128"/>
              </a:rPr>
              <a:t>私たち</a:t>
            </a:r>
            <a:r>
              <a:rPr lang="ja-JP" altLang="ja-JP" sz="2000" dirty="0">
                <a:latin typeface="HG丸ｺﾞｼｯｸM-PRO" panose="020F0600000000000000" pitchFamily="50" charset="-128"/>
                <a:ea typeface="HG丸ｺﾞｼｯｸM-PRO" panose="020F0600000000000000" pitchFamily="50" charset="-128"/>
              </a:rPr>
              <a:t>は，このような居場所を失った子どもに安心して暮らせる場所を提供し，子どもに寄り添い，子ども一人ひとりをかけがえのない大切な存在として自立を支援していきます。福祉，医療，法律，心理，教育など，様々な分野で子どもたちと関わっている大人が子どもを支援するための大きな輪を作り，輪の中心にいる子ども一人ひとりが明るい未来を迎えることができるよう共に歩んでいきます</a:t>
            </a:r>
            <a:r>
              <a:rPr lang="ja-JP" altLang="ja-JP" sz="2000" dirty="0" smtClean="0">
                <a:latin typeface="HG丸ｺﾞｼｯｸM-PRO" panose="020F0600000000000000" pitchFamily="50" charset="-128"/>
                <a:ea typeface="HG丸ｺﾞｼｯｸM-PRO" panose="020F0600000000000000" pitchFamily="50" charset="-128"/>
              </a:rPr>
              <a:t>。</a:t>
            </a:r>
            <a:endParaRPr kumimoji="1" lang="en-US" altLang="ja-JP" sz="2000" dirty="0" smtClean="0">
              <a:solidFill>
                <a:schemeClr val="tx2"/>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30939843"/>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 name="角丸四角形 45"/>
          <p:cNvSpPr/>
          <p:nvPr/>
        </p:nvSpPr>
        <p:spPr>
          <a:xfrm>
            <a:off x="328060" y="1489104"/>
            <a:ext cx="1338587" cy="1297595"/>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kumimoji="1" lang="en-US" altLang="ja-JP" sz="1000" dirty="0" smtClean="0">
              <a:solidFill>
                <a:schemeClr val="tx1"/>
              </a:solidFill>
            </a:endParaRPr>
          </a:p>
          <a:p>
            <a:pPr lvl="0"/>
            <a:r>
              <a:rPr kumimoji="1" lang="ja-JP" altLang="en-US" sz="1000" dirty="0" smtClean="0">
                <a:solidFill>
                  <a:schemeClr val="tx1"/>
                </a:solidFill>
              </a:rPr>
              <a:t>◎家出や無断外泊を繰り返して家庭に戻れない子ども</a:t>
            </a:r>
            <a:endParaRPr kumimoji="1" lang="en-US" altLang="ja-JP" sz="1000" dirty="0">
              <a:solidFill>
                <a:schemeClr val="tx1"/>
              </a:solidFill>
            </a:endParaRPr>
          </a:p>
          <a:p>
            <a:pPr lvl="0"/>
            <a:r>
              <a:rPr kumimoji="1" lang="ja-JP" altLang="en-US" sz="1000" dirty="0" smtClean="0">
                <a:solidFill>
                  <a:schemeClr val="tx1"/>
                </a:solidFill>
              </a:rPr>
              <a:t>◎深夜はいかい，夜中に街中を彷徨っている子ども</a:t>
            </a:r>
            <a:endParaRPr kumimoji="1" lang="en-US" altLang="ja-JP" sz="1000" dirty="0" smtClean="0">
              <a:solidFill>
                <a:schemeClr val="tx1"/>
              </a:solidFill>
            </a:endParaRPr>
          </a:p>
          <a:p>
            <a:pPr lvl="0"/>
            <a:endParaRPr kumimoji="1" lang="en-US" altLang="ja-JP" sz="1000" dirty="0">
              <a:solidFill>
                <a:schemeClr val="tx1"/>
              </a:solidFill>
            </a:endParaRPr>
          </a:p>
        </p:txBody>
      </p:sp>
      <p:sp>
        <p:nvSpPr>
          <p:cNvPr id="47" name="角丸四角形 46"/>
          <p:cNvSpPr/>
          <p:nvPr/>
        </p:nvSpPr>
        <p:spPr>
          <a:xfrm>
            <a:off x="328060" y="990161"/>
            <a:ext cx="4178780" cy="253261"/>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r>
              <a:rPr kumimoji="1" lang="ja-JP" altLang="en-US" sz="1400" b="1" dirty="0" smtClean="0">
                <a:solidFill>
                  <a:schemeClr val="tx1"/>
                </a:solidFill>
              </a:rPr>
              <a:t>非行</a:t>
            </a:r>
            <a:endParaRPr kumimoji="1" lang="ja-JP" altLang="en-US" sz="1400" b="1" dirty="0">
              <a:solidFill>
                <a:schemeClr val="tx1"/>
              </a:solidFill>
            </a:endParaRPr>
          </a:p>
        </p:txBody>
      </p:sp>
      <p:sp>
        <p:nvSpPr>
          <p:cNvPr id="17" name="テキスト プレースホルダー 2"/>
          <p:cNvSpPr txBox="1">
            <a:spLocks/>
          </p:cNvSpPr>
          <p:nvPr/>
        </p:nvSpPr>
        <p:spPr>
          <a:xfrm>
            <a:off x="1435182" y="6125298"/>
            <a:ext cx="6192254" cy="694083"/>
          </a:xfrm>
          <a:prstGeom prst="rect">
            <a:avLst/>
          </a:prstGeom>
          <a:solidFill>
            <a:srgbClr val="FFFF99"/>
          </a:solidFill>
          <a:ln>
            <a:solidFill>
              <a:srgbClr val="FFFF00"/>
            </a:solidFill>
          </a:ln>
        </p:spPr>
        <p:style>
          <a:lnRef idx="1">
            <a:schemeClr val="accent1"/>
          </a:lnRef>
          <a:fillRef idx="2">
            <a:schemeClr val="accent1"/>
          </a:fillRef>
          <a:effectRef idx="1">
            <a:schemeClr val="accent1"/>
          </a:effectRef>
          <a:fontRef idx="minor">
            <a:schemeClr val="dk1"/>
          </a:fontRef>
        </p:style>
        <p:txBody>
          <a:bodyPr/>
          <a:lstStyle>
            <a:lvl1pPr algn="l" defTabSz="912813" rtl="0" fontAlgn="base">
              <a:lnSpc>
                <a:spcPct val="90000"/>
              </a:lnSpc>
              <a:spcBef>
                <a:spcPct val="20000"/>
              </a:spcBef>
              <a:spcAft>
                <a:spcPct val="0"/>
              </a:spcAft>
              <a:buFont typeface="Arial" charset="0"/>
              <a:defRPr sz="3000" b="1" kern="1200">
                <a:solidFill>
                  <a:schemeClr val="tx1"/>
                </a:solidFill>
                <a:latin typeface="Courier New" pitchFamily="49" charset="0"/>
                <a:ea typeface="+mn-ea"/>
                <a:cs typeface="Courier New" pitchFamily="49" charset="0"/>
              </a:defRPr>
            </a:lvl1pPr>
            <a:lvl2pPr marL="384175" indent="-6350" algn="l" defTabSz="912813" rtl="0" fontAlgn="base">
              <a:lnSpc>
                <a:spcPct val="90000"/>
              </a:lnSpc>
              <a:spcBef>
                <a:spcPct val="20000"/>
              </a:spcBef>
              <a:spcAft>
                <a:spcPct val="0"/>
              </a:spcAft>
              <a:buFont typeface="Arial" charset="0"/>
              <a:defRPr sz="2800" b="1" kern="1200">
                <a:solidFill>
                  <a:schemeClr val="tx1"/>
                </a:solidFill>
                <a:latin typeface="Courier New" pitchFamily="49" charset="0"/>
                <a:ea typeface="+mn-ea"/>
                <a:cs typeface="Courier New" pitchFamily="49" charset="0"/>
              </a:defRPr>
            </a:lvl2pPr>
            <a:lvl3pPr marL="760413" indent="-6350"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3pPr>
            <a:lvl4pPr marL="1093788" indent="6350"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4pPr>
            <a:lvl5pPr marL="1425575" algn="l" defTabSz="912813" rtl="0" fontAlgn="base">
              <a:lnSpc>
                <a:spcPct val="90000"/>
              </a:lnSpc>
              <a:spcBef>
                <a:spcPct val="20000"/>
              </a:spcBef>
              <a:spcAft>
                <a:spcPct val="0"/>
              </a:spcAft>
              <a:buFont typeface="Arial" charset="0"/>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gn="ctr"/>
            <a:r>
              <a:rPr lang="ja-JP" altLang="en-US" sz="1600" dirty="0" smtClean="0">
                <a:solidFill>
                  <a:srgbClr val="FF0000"/>
                </a:solidFill>
                <a:latin typeface="+mn-ea"/>
              </a:rPr>
              <a:t>子どもシェルター</a:t>
            </a:r>
            <a:endParaRPr lang="en-US" altLang="ja-JP" sz="1600" dirty="0">
              <a:solidFill>
                <a:srgbClr val="FF0000"/>
              </a:solidFill>
              <a:latin typeface="+mn-ea"/>
            </a:endParaRPr>
          </a:p>
          <a:p>
            <a:r>
              <a:rPr lang="ja-JP" altLang="en-US" sz="1000" b="0" dirty="0" smtClean="0">
                <a:latin typeface="+mn-ea"/>
              </a:rPr>
              <a:t>居場所を失った子ども</a:t>
            </a:r>
            <a:r>
              <a:rPr lang="ja-JP" altLang="ja-JP" sz="1000" b="0" dirty="0" smtClean="0">
                <a:latin typeface="+mn-ea"/>
              </a:rPr>
              <a:t>の緊急避難先</a:t>
            </a:r>
            <a:r>
              <a:rPr lang="ja-JP" altLang="en-US" sz="1000" b="0" dirty="0" smtClean="0">
                <a:latin typeface="+mn-ea"/>
              </a:rPr>
              <a:t>。</a:t>
            </a:r>
            <a:r>
              <a:rPr lang="ja-JP" altLang="ja-JP" sz="1000" b="0" dirty="0">
                <a:latin typeface="+mn-ea"/>
              </a:rPr>
              <a:t>危機的な状況にある子どもを保護し，福祉，医療，心理，教育などの分野が集中的かつ臨機応変に連携</a:t>
            </a:r>
            <a:r>
              <a:rPr lang="ja-JP" altLang="ja-JP" sz="1000" b="0" dirty="0" smtClean="0">
                <a:latin typeface="+mn-ea"/>
              </a:rPr>
              <a:t>して子どもを</a:t>
            </a:r>
            <a:r>
              <a:rPr lang="ja-JP" altLang="ja-JP" sz="1000" b="0" dirty="0">
                <a:latin typeface="+mn-ea"/>
              </a:rPr>
              <a:t>救済する</a:t>
            </a:r>
            <a:r>
              <a:rPr lang="ja-JP" altLang="ja-JP" sz="1000" b="0" dirty="0" smtClean="0">
                <a:latin typeface="+mn-ea"/>
              </a:rPr>
              <a:t>。</a:t>
            </a:r>
            <a:endParaRPr kumimoji="1" lang="ja-JP" altLang="en-US" sz="1000" b="0" dirty="0">
              <a:latin typeface="+mn-ea"/>
            </a:endParaRPr>
          </a:p>
        </p:txBody>
      </p:sp>
      <p:sp>
        <p:nvSpPr>
          <p:cNvPr id="25" name="角丸四角形 24"/>
          <p:cNvSpPr/>
          <p:nvPr/>
        </p:nvSpPr>
        <p:spPr>
          <a:xfrm>
            <a:off x="4631700" y="1212013"/>
            <a:ext cx="1452364" cy="253260"/>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endParaRPr kumimoji="1" lang="en-US" altLang="ja-JP" dirty="0">
              <a:solidFill>
                <a:schemeClr val="tx1"/>
              </a:solidFill>
            </a:endParaRPr>
          </a:p>
          <a:p>
            <a:pPr lvl="0" algn="ctr"/>
            <a:r>
              <a:rPr kumimoji="1" lang="ja-JP" altLang="en-US" sz="1400" b="1" dirty="0" smtClean="0">
                <a:solidFill>
                  <a:schemeClr val="tx1"/>
                </a:solidFill>
              </a:rPr>
              <a:t>虐待・家庭不和</a:t>
            </a:r>
            <a:endParaRPr kumimoji="1" lang="en-US" altLang="ja-JP" sz="1400" b="1" dirty="0">
              <a:solidFill>
                <a:schemeClr val="tx1"/>
              </a:solidFill>
            </a:endParaRPr>
          </a:p>
          <a:p>
            <a:pPr algn="ctr"/>
            <a:endParaRPr kumimoji="1" lang="ja-JP" altLang="en-US" dirty="0">
              <a:solidFill>
                <a:schemeClr val="tx1"/>
              </a:solidFill>
            </a:endParaRPr>
          </a:p>
        </p:txBody>
      </p:sp>
      <p:sp>
        <p:nvSpPr>
          <p:cNvPr id="31" name="角丸四角形 30"/>
          <p:cNvSpPr/>
          <p:nvPr/>
        </p:nvSpPr>
        <p:spPr>
          <a:xfrm>
            <a:off x="1775399" y="1486824"/>
            <a:ext cx="1292881" cy="1302153"/>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kumimoji="1" lang="en-US" altLang="ja-JP" sz="1000" dirty="0" smtClean="0">
              <a:solidFill>
                <a:schemeClr val="tx1"/>
              </a:solidFill>
            </a:endParaRPr>
          </a:p>
          <a:p>
            <a:pPr lvl="0"/>
            <a:endParaRPr kumimoji="1" lang="en-US" altLang="ja-JP" sz="1000" dirty="0">
              <a:solidFill>
                <a:schemeClr val="tx1"/>
              </a:solidFill>
            </a:endParaRPr>
          </a:p>
          <a:p>
            <a:pPr lvl="0"/>
            <a:r>
              <a:rPr kumimoji="1" lang="ja-JP" altLang="en-US" sz="1000" dirty="0" smtClean="0">
                <a:solidFill>
                  <a:schemeClr val="tx1"/>
                </a:solidFill>
              </a:rPr>
              <a:t>◎非行を犯して家裁で審判を受ける際，親が監護者として適切でないため家庭に帰れない子ども</a:t>
            </a:r>
            <a:endParaRPr kumimoji="1" lang="en-US" altLang="ja-JP" sz="1000" dirty="0" smtClean="0">
              <a:solidFill>
                <a:schemeClr val="tx1"/>
              </a:solidFill>
            </a:endParaRPr>
          </a:p>
          <a:p>
            <a:pPr lvl="0"/>
            <a:endParaRPr kumimoji="1" lang="en-US" altLang="ja-JP" sz="1000" dirty="0">
              <a:solidFill>
                <a:schemeClr val="tx1"/>
              </a:solidFill>
            </a:endParaRPr>
          </a:p>
          <a:p>
            <a:pPr lvl="0"/>
            <a:endParaRPr kumimoji="1" lang="en-US" altLang="ja-JP" sz="1000" dirty="0">
              <a:solidFill>
                <a:schemeClr val="tx1"/>
              </a:solidFill>
            </a:endParaRPr>
          </a:p>
        </p:txBody>
      </p:sp>
      <p:sp>
        <p:nvSpPr>
          <p:cNvPr id="32" name="角丸四角形 31"/>
          <p:cNvSpPr/>
          <p:nvPr/>
        </p:nvSpPr>
        <p:spPr>
          <a:xfrm>
            <a:off x="3173806" y="1487574"/>
            <a:ext cx="1292881" cy="1302153"/>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kumimoji="1" lang="en-US" altLang="ja-JP" sz="1000" dirty="0" smtClean="0">
              <a:solidFill>
                <a:schemeClr val="tx1"/>
              </a:solidFill>
            </a:endParaRPr>
          </a:p>
          <a:p>
            <a:r>
              <a:rPr kumimoji="1" lang="ja-JP" altLang="en-US" sz="1000" dirty="0" smtClean="0">
                <a:solidFill>
                  <a:schemeClr val="tx1"/>
                </a:solidFill>
              </a:rPr>
              <a:t>◎少年院</a:t>
            </a:r>
            <a:r>
              <a:rPr kumimoji="1" lang="ja-JP" altLang="en-US" sz="1000" dirty="0">
                <a:solidFill>
                  <a:schemeClr val="tx1"/>
                </a:solidFill>
              </a:rPr>
              <a:t>仮退院後，引き取る家庭や施設がない子ども</a:t>
            </a:r>
            <a:endParaRPr kumimoji="1" lang="en-US" altLang="ja-JP" sz="1000" dirty="0">
              <a:solidFill>
                <a:schemeClr val="tx1"/>
              </a:solidFill>
            </a:endParaRPr>
          </a:p>
          <a:p>
            <a:pPr lvl="0"/>
            <a:endParaRPr kumimoji="1" lang="en-US" altLang="ja-JP" sz="1000" dirty="0" smtClean="0">
              <a:solidFill>
                <a:schemeClr val="tx1"/>
              </a:solidFill>
            </a:endParaRPr>
          </a:p>
          <a:p>
            <a:pPr lvl="0"/>
            <a:endParaRPr kumimoji="1" lang="en-US" altLang="ja-JP" sz="1000" dirty="0">
              <a:solidFill>
                <a:schemeClr val="tx1"/>
              </a:solidFill>
            </a:endParaRPr>
          </a:p>
          <a:p>
            <a:pPr lvl="0"/>
            <a:endParaRPr kumimoji="1" lang="en-US" altLang="ja-JP" sz="1000" dirty="0">
              <a:solidFill>
                <a:schemeClr val="tx1"/>
              </a:solidFill>
            </a:endParaRPr>
          </a:p>
        </p:txBody>
      </p:sp>
      <p:sp>
        <p:nvSpPr>
          <p:cNvPr id="33" name="角丸四角形 32"/>
          <p:cNvSpPr/>
          <p:nvPr/>
        </p:nvSpPr>
        <p:spPr>
          <a:xfrm>
            <a:off x="4699656" y="1470981"/>
            <a:ext cx="1292881" cy="1302153"/>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kumimoji="1" lang="en-US" altLang="ja-JP" sz="1000" dirty="0" smtClean="0">
              <a:solidFill>
                <a:schemeClr val="tx1"/>
              </a:solidFill>
            </a:endParaRPr>
          </a:p>
          <a:p>
            <a:pPr lvl="0"/>
            <a:endParaRPr kumimoji="1" lang="en-US" altLang="ja-JP" sz="1000" dirty="0" smtClean="0">
              <a:solidFill>
                <a:schemeClr val="tx1"/>
              </a:solidFill>
            </a:endParaRPr>
          </a:p>
          <a:p>
            <a:pPr lvl="0"/>
            <a:endParaRPr kumimoji="1" lang="en-US" altLang="ja-JP" sz="1000" dirty="0">
              <a:solidFill>
                <a:schemeClr val="tx1"/>
              </a:solidFill>
              <a:latin typeface="+mn-ea"/>
            </a:endParaRPr>
          </a:p>
          <a:p>
            <a:pPr lvl="0"/>
            <a:r>
              <a:rPr lang="ja-JP" altLang="en-US" sz="1000" dirty="0" smtClean="0">
                <a:solidFill>
                  <a:schemeClr val="tx1"/>
                </a:solidFill>
                <a:latin typeface="+mn-ea"/>
              </a:rPr>
              <a:t>◎</a:t>
            </a:r>
            <a:r>
              <a:rPr lang="ja-JP" altLang="ja-JP" sz="1000" dirty="0" smtClean="0">
                <a:solidFill>
                  <a:schemeClr val="tx1"/>
                </a:solidFill>
                <a:latin typeface="+mn-ea"/>
              </a:rPr>
              <a:t>虐待</a:t>
            </a:r>
            <a:r>
              <a:rPr lang="ja-JP" altLang="en-US" sz="1000" dirty="0">
                <a:solidFill>
                  <a:schemeClr val="tx1"/>
                </a:solidFill>
                <a:latin typeface="+mn-ea"/>
              </a:rPr>
              <a:t>や家庭環境が悪いため</a:t>
            </a:r>
            <a:r>
              <a:rPr lang="ja-JP" altLang="ja-JP" sz="1000" dirty="0">
                <a:solidFill>
                  <a:schemeClr val="tx1"/>
                </a:solidFill>
                <a:latin typeface="+mn-ea"/>
              </a:rPr>
              <a:t>，家族から逃げ出さなければならない</a:t>
            </a:r>
            <a:r>
              <a:rPr lang="ja-JP" altLang="en-US" sz="1000" dirty="0">
                <a:solidFill>
                  <a:schemeClr val="tx1"/>
                </a:solidFill>
                <a:latin typeface="+mn-ea"/>
              </a:rPr>
              <a:t>１０</a:t>
            </a:r>
            <a:r>
              <a:rPr lang="ja-JP" altLang="ja-JP" sz="1000" dirty="0">
                <a:solidFill>
                  <a:schemeClr val="tx1"/>
                </a:solidFill>
                <a:latin typeface="+mn-ea"/>
              </a:rPr>
              <a:t>代後半の子ども</a:t>
            </a:r>
          </a:p>
          <a:p>
            <a:endParaRPr kumimoji="1" lang="en-US" altLang="ja-JP" sz="1000" dirty="0">
              <a:solidFill>
                <a:schemeClr val="tx1"/>
              </a:solidFill>
            </a:endParaRPr>
          </a:p>
          <a:p>
            <a:pPr lvl="0"/>
            <a:endParaRPr kumimoji="1" lang="en-US" altLang="ja-JP" sz="1000" dirty="0" smtClean="0">
              <a:solidFill>
                <a:schemeClr val="tx1"/>
              </a:solidFill>
            </a:endParaRPr>
          </a:p>
          <a:p>
            <a:pPr lvl="0"/>
            <a:endParaRPr kumimoji="1" lang="en-US" altLang="ja-JP" sz="1000" dirty="0">
              <a:solidFill>
                <a:schemeClr val="tx1"/>
              </a:solidFill>
            </a:endParaRPr>
          </a:p>
          <a:p>
            <a:pPr lvl="0"/>
            <a:endParaRPr kumimoji="1" lang="en-US" altLang="ja-JP" sz="1000" dirty="0">
              <a:solidFill>
                <a:schemeClr val="tx1"/>
              </a:solidFill>
            </a:endParaRPr>
          </a:p>
        </p:txBody>
      </p:sp>
      <p:sp>
        <p:nvSpPr>
          <p:cNvPr id="34" name="角丸四角形 33"/>
          <p:cNvSpPr/>
          <p:nvPr/>
        </p:nvSpPr>
        <p:spPr>
          <a:xfrm>
            <a:off x="6133988" y="1457456"/>
            <a:ext cx="1292881" cy="1302153"/>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kumimoji="1" lang="en-US" altLang="ja-JP" sz="1000" dirty="0">
              <a:solidFill>
                <a:schemeClr val="tx1"/>
              </a:solidFill>
            </a:endParaRPr>
          </a:p>
          <a:p>
            <a:pPr lvl="0"/>
            <a:endParaRPr kumimoji="1" lang="en-US" altLang="ja-JP" sz="1000" dirty="0" smtClean="0">
              <a:solidFill>
                <a:schemeClr val="tx1"/>
              </a:solidFill>
              <a:latin typeface="+mn-ea"/>
            </a:endParaRPr>
          </a:p>
          <a:p>
            <a:pPr lvl="0"/>
            <a:endParaRPr kumimoji="1" lang="en-US" altLang="ja-JP" sz="1000" dirty="0">
              <a:solidFill>
                <a:schemeClr val="tx1"/>
              </a:solidFill>
              <a:latin typeface="+mn-ea"/>
            </a:endParaRPr>
          </a:p>
          <a:p>
            <a:pPr lvl="0"/>
            <a:endParaRPr lang="en-US" altLang="ja-JP" sz="1000" dirty="0" smtClean="0">
              <a:solidFill>
                <a:schemeClr val="tx1"/>
              </a:solidFill>
              <a:latin typeface="+mn-ea"/>
            </a:endParaRPr>
          </a:p>
          <a:p>
            <a:pPr lvl="0"/>
            <a:r>
              <a:rPr lang="ja-JP" altLang="en-US" sz="1000" dirty="0" smtClean="0">
                <a:solidFill>
                  <a:schemeClr val="tx1"/>
                </a:solidFill>
                <a:latin typeface="+mn-ea"/>
              </a:rPr>
              <a:t>◎</a:t>
            </a:r>
            <a:r>
              <a:rPr lang="ja-JP" altLang="ja-JP" sz="1000" dirty="0" smtClean="0">
                <a:solidFill>
                  <a:schemeClr val="tx1"/>
                </a:solidFill>
                <a:latin typeface="+mn-ea"/>
              </a:rPr>
              <a:t>社会的</a:t>
            </a:r>
            <a:r>
              <a:rPr lang="ja-JP" altLang="en-US" sz="1000" dirty="0" smtClean="0">
                <a:solidFill>
                  <a:schemeClr val="tx1"/>
                </a:solidFill>
                <a:latin typeface="+mn-ea"/>
              </a:rPr>
              <a:t>養護</a:t>
            </a:r>
            <a:r>
              <a:rPr lang="ja-JP" altLang="ja-JP" sz="1000" dirty="0" smtClean="0">
                <a:solidFill>
                  <a:schemeClr val="tx1"/>
                </a:solidFill>
                <a:latin typeface="+mn-ea"/>
              </a:rPr>
              <a:t>のも</a:t>
            </a:r>
            <a:r>
              <a:rPr lang="ja-JP" altLang="en-US" sz="1000" dirty="0" smtClean="0">
                <a:solidFill>
                  <a:schemeClr val="tx1"/>
                </a:solidFill>
                <a:latin typeface="+mn-ea"/>
              </a:rPr>
              <a:t>と育った</a:t>
            </a:r>
            <a:r>
              <a:rPr lang="ja-JP" altLang="ja-JP" sz="1000" dirty="0" smtClean="0">
                <a:solidFill>
                  <a:schemeClr val="tx1"/>
                </a:solidFill>
                <a:latin typeface="+mn-ea"/>
              </a:rPr>
              <a:t>が</a:t>
            </a:r>
            <a:r>
              <a:rPr lang="ja-JP" altLang="ja-JP" sz="1000" dirty="0">
                <a:solidFill>
                  <a:schemeClr val="tx1"/>
                </a:solidFill>
                <a:latin typeface="+mn-ea"/>
              </a:rPr>
              <a:t>，施設等を退所後</a:t>
            </a:r>
            <a:r>
              <a:rPr lang="ja-JP" altLang="ja-JP" sz="1000" dirty="0" smtClean="0">
                <a:solidFill>
                  <a:schemeClr val="tx1"/>
                </a:solidFill>
                <a:latin typeface="+mn-ea"/>
              </a:rPr>
              <a:t>，</a:t>
            </a:r>
            <a:r>
              <a:rPr lang="ja-JP" altLang="en-US" sz="1000" dirty="0" smtClean="0">
                <a:solidFill>
                  <a:schemeClr val="tx1"/>
                </a:solidFill>
                <a:latin typeface="+mn-ea"/>
              </a:rPr>
              <a:t>自立に失敗</a:t>
            </a:r>
            <a:r>
              <a:rPr lang="ja-JP" altLang="ja-JP" sz="1000" dirty="0" smtClean="0">
                <a:solidFill>
                  <a:schemeClr val="tx1"/>
                </a:solidFill>
                <a:latin typeface="+mn-ea"/>
              </a:rPr>
              <a:t>して</a:t>
            </a:r>
            <a:r>
              <a:rPr lang="ja-JP" altLang="ja-JP" sz="1000" dirty="0">
                <a:solidFill>
                  <a:schemeClr val="tx1"/>
                </a:solidFill>
                <a:latin typeface="+mn-ea"/>
              </a:rPr>
              <a:t>行き場を失っている</a:t>
            </a:r>
            <a:r>
              <a:rPr lang="ja-JP" altLang="ja-JP" sz="1000" dirty="0" smtClean="0">
                <a:solidFill>
                  <a:schemeClr val="tx1"/>
                </a:solidFill>
                <a:latin typeface="+mn-ea"/>
              </a:rPr>
              <a:t>子ども</a:t>
            </a:r>
            <a:endParaRPr lang="en-US" altLang="ja-JP" sz="1000" dirty="0" smtClean="0">
              <a:solidFill>
                <a:schemeClr val="tx1"/>
              </a:solidFill>
              <a:latin typeface="+mn-ea"/>
            </a:endParaRPr>
          </a:p>
          <a:p>
            <a:pPr lvl="0"/>
            <a:r>
              <a:rPr lang="ja-JP" altLang="en-US" sz="1000" dirty="0" smtClean="0">
                <a:solidFill>
                  <a:schemeClr val="tx1"/>
                </a:solidFill>
                <a:latin typeface="+mn-ea"/>
              </a:rPr>
              <a:t>◎</a:t>
            </a:r>
            <a:r>
              <a:rPr lang="en-US" altLang="ja-JP" sz="1000" dirty="0" smtClean="0">
                <a:solidFill>
                  <a:schemeClr val="tx1"/>
                </a:solidFill>
                <a:latin typeface="+mn-ea"/>
              </a:rPr>
              <a:t>18</a:t>
            </a:r>
            <a:r>
              <a:rPr lang="ja-JP" altLang="en-US" sz="1000" dirty="0" smtClean="0">
                <a:solidFill>
                  <a:schemeClr val="tx1"/>
                </a:solidFill>
                <a:latin typeface="+mn-ea"/>
              </a:rPr>
              <a:t>歳以上で行き場のない子ども</a:t>
            </a:r>
            <a:endParaRPr lang="en-US" altLang="ja-JP" sz="1000" dirty="0">
              <a:solidFill>
                <a:schemeClr val="tx1"/>
              </a:solidFill>
              <a:latin typeface="+mn-ea"/>
            </a:endParaRPr>
          </a:p>
          <a:p>
            <a:endParaRPr kumimoji="1" lang="en-US" altLang="ja-JP" sz="1000" dirty="0">
              <a:solidFill>
                <a:schemeClr val="tx1"/>
              </a:solidFill>
            </a:endParaRPr>
          </a:p>
          <a:p>
            <a:pPr lvl="0"/>
            <a:endParaRPr kumimoji="1" lang="en-US" altLang="ja-JP" sz="1000" dirty="0" smtClean="0">
              <a:solidFill>
                <a:schemeClr val="tx1"/>
              </a:solidFill>
            </a:endParaRPr>
          </a:p>
          <a:p>
            <a:pPr lvl="0"/>
            <a:endParaRPr kumimoji="1" lang="en-US" altLang="ja-JP" sz="1000" dirty="0">
              <a:solidFill>
                <a:schemeClr val="tx1"/>
              </a:solidFill>
            </a:endParaRPr>
          </a:p>
          <a:p>
            <a:pPr lvl="0"/>
            <a:endParaRPr kumimoji="1" lang="en-US" altLang="ja-JP" sz="1000" dirty="0">
              <a:solidFill>
                <a:schemeClr val="tx1"/>
              </a:solidFill>
            </a:endParaRPr>
          </a:p>
        </p:txBody>
      </p:sp>
      <p:sp>
        <p:nvSpPr>
          <p:cNvPr id="36" name="角丸四角形 35"/>
          <p:cNvSpPr/>
          <p:nvPr/>
        </p:nvSpPr>
        <p:spPr>
          <a:xfrm>
            <a:off x="7568320" y="1450725"/>
            <a:ext cx="1292881" cy="1302153"/>
          </a:xfrm>
          <a:prstGeom prst="roundRect">
            <a:avLst/>
          </a:prstGeom>
          <a:solidFill>
            <a:schemeClr val="bg1"/>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endParaRPr kumimoji="1" lang="en-US" altLang="ja-JP" sz="1000" dirty="0" smtClean="0">
              <a:solidFill>
                <a:schemeClr val="tx1"/>
              </a:solidFill>
            </a:endParaRPr>
          </a:p>
          <a:p>
            <a:r>
              <a:rPr kumimoji="1" lang="ja-JP" altLang="en-US" sz="1000" dirty="0" smtClean="0">
                <a:solidFill>
                  <a:schemeClr val="tx1"/>
                </a:solidFill>
                <a:latin typeface="+mn-ea"/>
              </a:rPr>
              <a:t>◎</a:t>
            </a:r>
            <a:r>
              <a:rPr lang="ja-JP" altLang="ja-JP" sz="1000" dirty="0" smtClean="0">
                <a:solidFill>
                  <a:schemeClr val="tx1"/>
                </a:solidFill>
                <a:latin typeface="+mn-ea"/>
              </a:rPr>
              <a:t>精神科の</a:t>
            </a:r>
            <a:r>
              <a:rPr lang="ja-JP" altLang="en-US" sz="1000" dirty="0" smtClean="0">
                <a:solidFill>
                  <a:schemeClr val="tx1"/>
                </a:solidFill>
                <a:latin typeface="+mn-ea"/>
              </a:rPr>
              <a:t>治療を</a:t>
            </a:r>
            <a:r>
              <a:rPr lang="ja-JP" altLang="en-US" sz="1000" dirty="0">
                <a:solidFill>
                  <a:schemeClr val="tx1"/>
                </a:solidFill>
                <a:latin typeface="+mn-ea"/>
              </a:rPr>
              <a:t>しなければならない</a:t>
            </a:r>
            <a:r>
              <a:rPr lang="ja-JP" altLang="ja-JP" sz="1000" dirty="0">
                <a:solidFill>
                  <a:schemeClr val="tx1"/>
                </a:solidFill>
                <a:latin typeface="+mn-ea"/>
              </a:rPr>
              <a:t>が入院までは</a:t>
            </a:r>
            <a:r>
              <a:rPr lang="ja-JP" altLang="en-US" sz="1000" dirty="0">
                <a:solidFill>
                  <a:schemeClr val="tx1"/>
                </a:solidFill>
                <a:latin typeface="+mn-ea"/>
              </a:rPr>
              <a:t>しなくてよい</a:t>
            </a:r>
            <a:r>
              <a:rPr lang="ja-JP" altLang="ja-JP" sz="1000" dirty="0" smtClean="0">
                <a:solidFill>
                  <a:schemeClr val="tx1"/>
                </a:solidFill>
                <a:latin typeface="+mn-ea"/>
              </a:rPr>
              <a:t>子ども</a:t>
            </a:r>
            <a:endParaRPr lang="en-US" altLang="ja-JP" sz="1000" dirty="0">
              <a:solidFill>
                <a:schemeClr val="tx1"/>
              </a:solidFill>
              <a:latin typeface="+mn-ea"/>
            </a:endParaRPr>
          </a:p>
          <a:p>
            <a:r>
              <a:rPr lang="ja-JP" altLang="en-US" sz="1000" dirty="0" smtClean="0">
                <a:solidFill>
                  <a:schemeClr val="tx1"/>
                </a:solidFill>
                <a:latin typeface="+mn-ea"/>
              </a:rPr>
              <a:t>◎</a:t>
            </a:r>
            <a:r>
              <a:rPr lang="ja-JP" altLang="ja-JP" sz="1000" dirty="0" smtClean="0">
                <a:solidFill>
                  <a:schemeClr val="tx1"/>
                </a:solidFill>
                <a:latin typeface="+mn-ea"/>
              </a:rPr>
              <a:t>中絶</a:t>
            </a:r>
            <a:r>
              <a:rPr lang="ja-JP" altLang="ja-JP" sz="1000" dirty="0">
                <a:solidFill>
                  <a:schemeClr val="tx1"/>
                </a:solidFill>
                <a:latin typeface="+mn-ea"/>
              </a:rPr>
              <a:t>手術後前後の</a:t>
            </a:r>
            <a:r>
              <a:rPr lang="ja-JP" altLang="ja-JP" sz="1000" dirty="0" smtClean="0">
                <a:solidFill>
                  <a:schemeClr val="tx1"/>
                </a:solidFill>
                <a:latin typeface="+mn-ea"/>
              </a:rPr>
              <a:t>子ども</a:t>
            </a:r>
            <a:endParaRPr kumimoji="1" lang="en-US" altLang="ja-JP" sz="1000" dirty="0">
              <a:solidFill>
                <a:schemeClr val="tx1"/>
              </a:solidFill>
            </a:endParaRPr>
          </a:p>
          <a:p>
            <a:pPr lvl="0"/>
            <a:endParaRPr kumimoji="1" lang="en-US" altLang="ja-JP" sz="1000" dirty="0">
              <a:solidFill>
                <a:schemeClr val="tx1"/>
              </a:solidFill>
            </a:endParaRPr>
          </a:p>
        </p:txBody>
      </p:sp>
      <p:sp>
        <p:nvSpPr>
          <p:cNvPr id="38" name="角丸四角形 37"/>
          <p:cNvSpPr/>
          <p:nvPr/>
        </p:nvSpPr>
        <p:spPr>
          <a:xfrm>
            <a:off x="6133988" y="1212013"/>
            <a:ext cx="1292881" cy="24714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r>
              <a:rPr kumimoji="1" lang="ja-JP" altLang="en-US" sz="1400" b="1" dirty="0" smtClean="0">
                <a:solidFill>
                  <a:schemeClr val="tx1"/>
                </a:solidFill>
              </a:rPr>
              <a:t>１８歳以上</a:t>
            </a:r>
            <a:endParaRPr kumimoji="1" lang="ja-JP" altLang="en-US" dirty="0">
              <a:solidFill>
                <a:schemeClr val="tx1"/>
              </a:solidFill>
            </a:endParaRPr>
          </a:p>
        </p:txBody>
      </p:sp>
      <p:sp>
        <p:nvSpPr>
          <p:cNvPr id="40" name="角丸四角形 39"/>
          <p:cNvSpPr/>
          <p:nvPr/>
        </p:nvSpPr>
        <p:spPr>
          <a:xfrm>
            <a:off x="7494680" y="1216273"/>
            <a:ext cx="1440160" cy="253525"/>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r>
              <a:rPr kumimoji="1" lang="ja-JP" altLang="en-US" sz="1400" b="1" dirty="0" smtClean="0">
                <a:solidFill>
                  <a:schemeClr val="tx1"/>
                </a:solidFill>
              </a:rPr>
              <a:t>精神疾患・妊娠</a:t>
            </a:r>
            <a:endParaRPr kumimoji="1" lang="ja-JP" altLang="en-US" dirty="0">
              <a:solidFill>
                <a:schemeClr val="tx1"/>
              </a:solidFill>
            </a:endParaRPr>
          </a:p>
        </p:txBody>
      </p:sp>
      <p:sp>
        <p:nvSpPr>
          <p:cNvPr id="43" name="角丸四角形 42"/>
          <p:cNvSpPr/>
          <p:nvPr/>
        </p:nvSpPr>
        <p:spPr>
          <a:xfrm>
            <a:off x="337841" y="1246668"/>
            <a:ext cx="1292881" cy="24714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r>
              <a:rPr kumimoji="1" lang="ja-JP" altLang="en-US" sz="1200" b="1" dirty="0" smtClean="0">
                <a:solidFill>
                  <a:schemeClr val="tx1"/>
                </a:solidFill>
              </a:rPr>
              <a:t>家出・無断外泊</a:t>
            </a:r>
            <a:endParaRPr kumimoji="1" lang="ja-JP" altLang="en-US" sz="1200" dirty="0">
              <a:solidFill>
                <a:schemeClr val="tx1"/>
              </a:solidFill>
            </a:endParaRPr>
          </a:p>
        </p:txBody>
      </p:sp>
      <p:sp>
        <p:nvSpPr>
          <p:cNvPr id="44" name="角丸四角形 43"/>
          <p:cNvSpPr/>
          <p:nvPr/>
        </p:nvSpPr>
        <p:spPr>
          <a:xfrm>
            <a:off x="1781731" y="1246668"/>
            <a:ext cx="1292881" cy="24714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r>
              <a:rPr kumimoji="1" lang="ja-JP" altLang="en-US" sz="1200" b="1" dirty="0" smtClean="0">
                <a:solidFill>
                  <a:schemeClr val="tx1"/>
                </a:solidFill>
              </a:rPr>
              <a:t>家裁審判</a:t>
            </a:r>
            <a:endParaRPr kumimoji="1" lang="ja-JP" altLang="en-US" sz="1200" dirty="0">
              <a:solidFill>
                <a:schemeClr val="tx1"/>
              </a:solidFill>
            </a:endParaRPr>
          </a:p>
        </p:txBody>
      </p:sp>
      <p:sp>
        <p:nvSpPr>
          <p:cNvPr id="48" name="角丸四角形 47"/>
          <p:cNvSpPr/>
          <p:nvPr/>
        </p:nvSpPr>
        <p:spPr>
          <a:xfrm>
            <a:off x="3164035" y="1238009"/>
            <a:ext cx="1292881" cy="247149"/>
          </a:xfrm>
          <a:prstGeom prst="roundRect">
            <a:avLst/>
          </a:prstGeom>
        </p:spPr>
        <p:style>
          <a:lnRef idx="1">
            <a:schemeClr val="accent2"/>
          </a:lnRef>
          <a:fillRef idx="2">
            <a:schemeClr val="accent2"/>
          </a:fillRef>
          <a:effectRef idx="1">
            <a:schemeClr val="accent2"/>
          </a:effectRef>
          <a:fontRef idx="minor">
            <a:schemeClr val="dk1"/>
          </a:fontRef>
        </p:style>
        <p:txBody>
          <a:bodyPr rtlCol="0" anchor="ctr"/>
          <a:lstStyle/>
          <a:p>
            <a:pPr lvl="0" algn="ctr"/>
            <a:r>
              <a:rPr kumimoji="1" lang="ja-JP" altLang="en-US" sz="1200" b="1" dirty="0" smtClean="0">
                <a:solidFill>
                  <a:schemeClr val="tx1"/>
                </a:solidFill>
              </a:rPr>
              <a:t>仮退院後</a:t>
            </a:r>
            <a:endParaRPr kumimoji="1" lang="ja-JP" altLang="en-US" sz="1200" dirty="0">
              <a:solidFill>
                <a:schemeClr val="tx1"/>
              </a:solidFill>
            </a:endParaRPr>
          </a:p>
        </p:txBody>
      </p:sp>
      <p:sp>
        <p:nvSpPr>
          <p:cNvPr id="13" name="下矢印 12"/>
          <p:cNvSpPr/>
          <p:nvPr/>
        </p:nvSpPr>
        <p:spPr>
          <a:xfrm>
            <a:off x="823188" y="2794058"/>
            <a:ext cx="364436" cy="250394"/>
          </a:xfrm>
          <a:prstGeom prst="downArrow">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下矢印 48"/>
          <p:cNvSpPr/>
          <p:nvPr/>
        </p:nvSpPr>
        <p:spPr>
          <a:xfrm>
            <a:off x="2248246" y="2786699"/>
            <a:ext cx="364436" cy="250394"/>
          </a:xfrm>
          <a:prstGeom prst="downArrow">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下矢印 49"/>
          <p:cNvSpPr/>
          <p:nvPr/>
        </p:nvSpPr>
        <p:spPr>
          <a:xfrm>
            <a:off x="3594975" y="2786699"/>
            <a:ext cx="364436" cy="250394"/>
          </a:xfrm>
          <a:prstGeom prst="downArrow">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下矢印 50"/>
          <p:cNvSpPr/>
          <p:nvPr/>
        </p:nvSpPr>
        <p:spPr>
          <a:xfrm>
            <a:off x="8032542" y="2764310"/>
            <a:ext cx="364436" cy="250394"/>
          </a:xfrm>
          <a:prstGeom prst="downArrow">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下矢印 51"/>
          <p:cNvSpPr/>
          <p:nvPr/>
        </p:nvSpPr>
        <p:spPr>
          <a:xfrm>
            <a:off x="6599095" y="2759609"/>
            <a:ext cx="364436" cy="250394"/>
          </a:xfrm>
          <a:prstGeom prst="downArrow">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下矢印 52"/>
          <p:cNvSpPr/>
          <p:nvPr/>
        </p:nvSpPr>
        <p:spPr>
          <a:xfrm>
            <a:off x="5175664" y="2774749"/>
            <a:ext cx="364436" cy="250394"/>
          </a:xfrm>
          <a:prstGeom prst="downArrow">
            <a:avLst/>
          </a:prstGeom>
          <a:solidFill>
            <a:schemeClr val="accent2">
              <a:lumMod val="75000"/>
            </a:schemeClr>
          </a:solidFill>
          <a:ln>
            <a:solidFill>
              <a:schemeClr val="accent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角丸四角形 58"/>
          <p:cNvSpPr/>
          <p:nvPr/>
        </p:nvSpPr>
        <p:spPr>
          <a:xfrm>
            <a:off x="320709" y="3260212"/>
            <a:ext cx="1301283" cy="2368717"/>
          </a:xfrm>
          <a:prstGeom prst="roundRect">
            <a:avLst/>
          </a:prstGeom>
          <a:solidFill>
            <a:schemeClr val="bg1"/>
          </a:solidFill>
          <a:ln/>
        </p:spPr>
        <p:style>
          <a:lnRef idx="1">
            <a:schemeClr val="accent6"/>
          </a:lnRef>
          <a:fillRef idx="2">
            <a:schemeClr val="accent6"/>
          </a:fillRef>
          <a:effectRef idx="1">
            <a:schemeClr val="accent6"/>
          </a:effectRef>
          <a:fontRef idx="minor">
            <a:schemeClr val="dk1"/>
          </a:fontRef>
        </p:style>
        <p:txBody>
          <a:bodyPr rtlCol="0" anchor="ctr"/>
          <a:lstStyle/>
          <a:p>
            <a:pPr lvl="0"/>
            <a:r>
              <a:rPr kumimoji="1" lang="ja-JP" altLang="en-US" sz="1000" dirty="0" smtClean="0">
                <a:solidFill>
                  <a:schemeClr val="tx1"/>
                </a:solidFill>
              </a:rPr>
              <a:t>警察では対応しきれず，家庭に帰さざるを得ない。同様のことを繰り返すこととなり，根本解決にならない。</a:t>
            </a:r>
            <a:endParaRPr kumimoji="1" lang="en-US" altLang="ja-JP" sz="1000" dirty="0" smtClean="0">
              <a:solidFill>
                <a:schemeClr val="tx1"/>
              </a:solidFill>
            </a:endParaRPr>
          </a:p>
          <a:p>
            <a:pPr lvl="0"/>
            <a:endParaRPr kumimoji="1" lang="en-US" altLang="ja-JP" sz="1000" dirty="0">
              <a:solidFill>
                <a:schemeClr val="tx1"/>
              </a:solidFill>
            </a:endParaRPr>
          </a:p>
          <a:p>
            <a:pPr lvl="0"/>
            <a:endParaRPr kumimoji="1" lang="en-US" altLang="ja-JP" sz="1000" dirty="0" smtClean="0">
              <a:solidFill>
                <a:schemeClr val="tx1"/>
              </a:solidFill>
            </a:endParaRPr>
          </a:p>
          <a:p>
            <a:pPr lvl="0"/>
            <a:endParaRPr kumimoji="1" lang="en-US" altLang="ja-JP" sz="1000" dirty="0">
              <a:solidFill>
                <a:schemeClr val="tx1"/>
              </a:solidFill>
            </a:endParaRPr>
          </a:p>
          <a:p>
            <a:pPr lvl="0"/>
            <a:endParaRPr kumimoji="1" lang="en-US" altLang="ja-JP" sz="1000" dirty="0" smtClean="0">
              <a:solidFill>
                <a:schemeClr val="tx1"/>
              </a:solidFill>
            </a:endParaRPr>
          </a:p>
          <a:p>
            <a:pPr lvl="0"/>
            <a:endParaRPr kumimoji="1" lang="en-US" altLang="ja-JP" sz="1000" dirty="0">
              <a:solidFill>
                <a:schemeClr val="tx1"/>
              </a:solidFill>
            </a:endParaRPr>
          </a:p>
          <a:p>
            <a:pPr lvl="0"/>
            <a:endParaRPr kumimoji="1" lang="en-US" altLang="ja-JP" sz="1000" dirty="0" smtClean="0">
              <a:solidFill>
                <a:schemeClr val="tx1"/>
              </a:solidFill>
            </a:endParaRPr>
          </a:p>
        </p:txBody>
      </p:sp>
      <p:sp>
        <p:nvSpPr>
          <p:cNvPr id="61" name="角丸四角形 60"/>
          <p:cNvSpPr/>
          <p:nvPr/>
        </p:nvSpPr>
        <p:spPr>
          <a:xfrm>
            <a:off x="341977" y="3059771"/>
            <a:ext cx="1328806" cy="253441"/>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smtClean="0">
                <a:solidFill>
                  <a:schemeClr val="tx1"/>
                </a:solidFill>
              </a:rPr>
              <a:t>警察</a:t>
            </a:r>
            <a:endParaRPr kumimoji="1" lang="ja-JP" altLang="en-US" sz="1400" b="1" dirty="0">
              <a:solidFill>
                <a:schemeClr val="tx1"/>
              </a:solidFill>
            </a:endParaRPr>
          </a:p>
        </p:txBody>
      </p:sp>
      <p:sp>
        <p:nvSpPr>
          <p:cNvPr id="62" name="角丸四角形 61"/>
          <p:cNvSpPr/>
          <p:nvPr/>
        </p:nvSpPr>
        <p:spPr>
          <a:xfrm>
            <a:off x="3170854" y="3284537"/>
            <a:ext cx="1311694" cy="2331072"/>
          </a:xfrm>
          <a:prstGeom prst="roundRect">
            <a:avLst/>
          </a:prstGeom>
          <a:solidFill>
            <a:schemeClr val="bg1"/>
          </a:solidFill>
          <a:ln/>
        </p:spPr>
        <p:style>
          <a:lnRef idx="1">
            <a:schemeClr val="accent6"/>
          </a:lnRef>
          <a:fillRef idx="2">
            <a:schemeClr val="accent6"/>
          </a:fillRef>
          <a:effectRef idx="1">
            <a:schemeClr val="accent6"/>
          </a:effectRef>
          <a:fontRef idx="minor">
            <a:schemeClr val="dk1"/>
          </a:fontRef>
        </p:style>
        <p:txBody>
          <a:bodyPr rtlCol="0" anchor="ctr"/>
          <a:lstStyle/>
          <a:p>
            <a:r>
              <a:rPr lang="ja-JP" altLang="ja-JP" sz="1000" dirty="0" smtClean="0">
                <a:solidFill>
                  <a:schemeClr val="tx1"/>
                </a:solidFill>
                <a:latin typeface="+mn-ea"/>
              </a:rPr>
              <a:t>成人</a:t>
            </a:r>
            <a:r>
              <a:rPr lang="ja-JP" altLang="ja-JP" sz="1000" dirty="0">
                <a:solidFill>
                  <a:schemeClr val="tx1"/>
                </a:solidFill>
                <a:latin typeface="+mn-ea"/>
              </a:rPr>
              <a:t>を念頭に制度設計されており，子ども</a:t>
            </a:r>
            <a:r>
              <a:rPr lang="ja-JP" altLang="en-US" sz="1000" dirty="0">
                <a:solidFill>
                  <a:schemeClr val="tx1"/>
                </a:solidFill>
                <a:latin typeface="+mn-ea"/>
              </a:rPr>
              <a:t>を</a:t>
            </a:r>
            <a:r>
              <a:rPr lang="ja-JP" altLang="en-US" sz="1000" dirty="0" smtClean="0">
                <a:solidFill>
                  <a:schemeClr val="tx1"/>
                </a:solidFill>
                <a:latin typeface="+mn-ea"/>
              </a:rPr>
              <a:t>対象</a:t>
            </a:r>
            <a:r>
              <a:rPr lang="ja-JP" altLang="ja-JP" sz="1000" dirty="0" smtClean="0">
                <a:solidFill>
                  <a:schemeClr val="tx1"/>
                </a:solidFill>
                <a:latin typeface="+mn-ea"/>
              </a:rPr>
              <a:t>と</a:t>
            </a:r>
            <a:r>
              <a:rPr lang="ja-JP" altLang="ja-JP" sz="1000" dirty="0">
                <a:solidFill>
                  <a:schemeClr val="tx1"/>
                </a:solidFill>
                <a:latin typeface="+mn-ea"/>
              </a:rPr>
              <a:t>する十分なケアができない</a:t>
            </a:r>
            <a:r>
              <a:rPr lang="ja-JP" altLang="ja-JP" sz="1000" dirty="0" smtClean="0">
                <a:solidFill>
                  <a:schemeClr val="tx1"/>
                </a:solidFill>
                <a:latin typeface="+mn-ea"/>
              </a:rPr>
              <a:t>。１５，６歳</a:t>
            </a:r>
            <a:r>
              <a:rPr lang="ja-JP" altLang="ja-JP" sz="1000" dirty="0">
                <a:solidFill>
                  <a:schemeClr val="tx1"/>
                </a:solidFill>
                <a:latin typeface="+mn-ea"/>
              </a:rPr>
              <a:t>の子どもは就労可能性が低く，引受けを拒まれることが多い</a:t>
            </a:r>
            <a:r>
              <a:rPr lang="ja-JP" altLang="ja-JP" sz="1000" dirty="0" smtClean="0">
                <a:solidFill>
                  <a:schemeClr val="tx1"/>
                </a:solidFill>
                <a:latin typeface="+mn-ea"/>
              </a:rPr>
              <a:t>。</a:t>
            </a:r>
            <a:endParaRPr lang="en-US" altLang="ja-JP" sz="1000" dirty="0" smtClean="0">
              <a:solidFill>
                <a:schemeClr val="tx1"/>
              </a:solidFill>
              <a:latin typeface="+mn-ea"/>
            </a:endParaRPr>
          </a:p>
          <a:p>
            <a:endParaRPr kumimoji="1" lang="en-US" altLang="ja-JP" sz="1000" dirty="0">
              <a:solidFill>
                <a:schemeClr val="tx1"/>
              </a:solidFill>
              <a:latin typeface="+mn-ea"/>
            </a:endParaRPr>
          </a:p>
          <a:p>
            <a:endParaRPr kumimoji="1" lang="en-US" altLang="ja-JP" sz="1000" dirty="0" smtClean="0">
              <a:solidFill>
                <a:schemeClr val="tx1"/>
              </a:solidFill>
              <a:latin typeface="+mn-ea"/>
            </a:endParaRPr>
          </a:p>
          <a:p>
            <a:endParaRPr kumimoji="1" lang="en-US" altLang="ja-JP" sz="1000" dirty="0">
              <a:solidFill>
                <a:schemeClr val="tx1"/>
              </a:solidFill>
              <a:latin typeface="+mn-ea"/>
            </a:endParaRPr>
          </a:p>
        </p:txBody>
      </p:sp>
      <p:sp>
        <p:nvSpPr>
          <p:cNvPr id="63" name="角丸四角形 62"/>
          <p:cNvSpPr/>
          <p:nvPr/>
        </p:nvSpPr>
        <p:spPr>
          <a:xfrm>
            <a:off x="1768854" y="3284537"/>
            <a:ext cx="1328311" cy="2344391"/>
          </a:xfrm>
          <a:prstGeom prst="roundRect">
            <a:avLst/>
          </a:prstGeom>
          <a:solidFill>
            <a:schemeClr val="bg1"/>
          </a:solidFill>
          <a:ln/>
        </p:spPr>
        <p:style>
          <a:lnRef idx="1">
            <a:schemeClr val="accent6"/>
          </a:lnRef>
          <a:fillRef idx="2">
            <a:schemeClr val="accent6"/>
          </a:fillRef>
          <a:effectRef idx="1">
            <a:schemeClr val="accent6"/>
          </a:effectRef>
          <a:fontRef idx="minor">
            <a:schemeClr val="dk1"/>
          </a:fontRef>
        </p:style>
        <p:txBody>
          <a:bodyPr rtlCol="0" anchor="ctr"/>
          <a:lstStyle/>
          <a:p>
            <a:pPr lvl="0"/>
            <a:endParaRPr kumimoji="1" lang="en-US" altLang="ja-JP" sz="1000" dirty="0" smtClean="0">
              <a:solidFill>
                <a:schemeClr val="tx1"/>
              </a:solidFill>
            </a:endParaRPr>
          </a:p>
          <a:p>
            <a:r>
              <a:rPr lang="ja-JP" altLang="ja-JP" sz="1000" dirty="0" smtClean="0">
                <a:solidFill>
                  <a:schemeClr val="tx1"/>
                </a:solidFill>
                <a:latin typeface="+mn-ea"/>
              </a:rPr>
              <a:t>就労</a:t>
            </a:r>
            <a:r>
              <a:rPr lang="ja-JP" altLang="ja-JP" sz="1000" dirty="0">
                <a:solidFill>
                  <a:schemeClr val="tx1"/>
                </a:solidFill>
                <a:latin typeface="+mn-ea"/>
              </a:rPr>
              <a:t>住み込み型</a:t>
            </a:r>
            <a:r>
              <a:rPr lang="ja-JP" altLang="ja-JP" sz="1000" dirty="0" smtClean="0">
                <a:solidFill>
                  <a:schemeClr val="tx1"/>
                </a:solidFill>
                <a:latin typeface="+mn-ea"/>
              </a:rPr>
              <a:t>の</a:t>
            </a:r>
            <a:r>
              <a:rPr lang="ja-JP" altLang="en-US" sz="1000" dirty="0" smtClean="0">
                <a:solidFill>
                  <a:schemeClr val="tx1"/>
                </a:solidFill>
                <a:latin typeface="+mn-ea"/>
              </a:rPr>
              <a:t>雇用主</a:t>
            </a:r>
            <a:r>
              <a:rPr lang="ja-JP" altLang="ja-JP" sz="1000" dirty="0" smtClean="0">
                <a:solidFill>
                  <a:schemeClr val="tx1"/>
                </a:solidFill>
                <a:latin typeface="+mn-ea"/>
              </a:rPr>
              <a:t>や</a:t>
            </a:r>
            <a:r>
              <a:rPr lang="ja-JP" altLang="en-US" sz="1000" dirty="0" smtClean="0">
                <a:solidFill>
                  <a:schemeClr val="tx1"/>
                </a:solidFill>
                <a:latin typeface="+mn-ea"/>
              </a:rPr>
              <a:t>補導委託先</a:t>
            </a:r>
            <a:r>
              <a:rPr lang="ja-JP" altLang="ja-JP" sz="1000" dirty="0" smtClean="0">
                <a:solidFill>
                  <a:schemeClr val="tx1"/>
                </a:solidFill>
                <a:latin typeface="+mn-ea"/>
              </a:rPr>
              <a:t>が</a:t>
            </a:r>
            <a:r>
              <a:rPr lang="ja-JP" altLang="en-US" sz="1000" dirty="0" smtClean="0">
                <a:solidFill>
                  <a:schemeClr val="tx1"/>
                </a:solidFill>
                <a:latin typeface="+mn-ea"/>
              </a:rPr>
              <a:t>極めて少ない。</a:t>
            </a:r>
            <a:r>
              <a:rPr lang="ja-JP" altLang="ja-JP" sz="1000" dirty="0" smtClean="0">
                <a:solidFill>
                  <a:schemeClr val="tx1"/>
                </a:solidFill>
                <a:latin typeface="+mn-ea"/>
              </a:rPr>
              <a:t>審判まで</a:t>
            </a:r>
            <a:r>
              <a:rPr lang="ja-JP" altLang="en-US" sz="1000" dirty="0" smtClean="0">
                <a:solidFill>
                  <a:schemeClr val="tx1"/>
                </a:solidFill>
                <a:latin typeface="+mn-ea"/>
              </a:rPr>
              <a:t>に</a:t>
            </a:r>
            <a:r>
              <a:rPr lang="ja-JP" altLang="ja-JP" sz="1000" dirty="0" smtClean="0">
                <a:solidFill>
                  <a:schemeClr val="tx1"/>
                </a:solidFill>
                <a:latin typeface="+mn-ea"/>
              </a:rPr>
              <a:t>補導</a:t>
            </a:r>
            <a:r>
              <a:rPr lang="ja-JP" altLang="ja-JP" sz="1000" dirty="0">
                <a:solidFill>
                  <a:schemeClr val="tx1"/>
                </a:solidFill>
                <a:latin typeface="+mn-ea"/>
              </a:rPr>
              <a:t>委託先が確保</a:t>
            </a:r>
            <a:r>
              <a:rPr lang="ja-JP" altLang="ja-JP" sz="1000" dirty="0" smtClean="0">
                <a:solidFill>
                  <a:schemeClr val="tx1"/>
                </a:solidFill>
                <a:latin typeface="+mn-ea"/>
              </a:rPr>
              <a:t>できない</a:t>
            </a:r>
            <a:r>
              <a:rPr lang="ja-JP" altLang="en-US" sz="1000" dirty="0" smtClean="0">
                <a:solidFill>
                  <a:schemeClr val="tx1"/>
                </a:solidFill>
                <a:latin typeface="+mn-ea"/>
              </a:rPr>
              <a:t>ことがほとんど</a:t>
            </a:r>
            <a:r>
              <a:rPr lang="ja-JP" altLang="ja-JP" sz="1000" dirty="0" smtClean="0">
                <a:solidFill>
                  <a:schemeClr val="tx1"/>
                </a:solidFill>
                <a:latin typeface="+mn-ea"/>
              </a:rPr>
              <a:t>。</a:t>
            </a:r>
            <a:endParaRPr lang="en-US" altLang="ja-JP" sz="1000" dirty="0" smtClean="0">
              <a:solidFill>
                <a:schemeClr val="tx1"/>
              </a:solidFill>
              <a:latin typeface="+mn-ea"/>
            </a:endParaRPr>
          </a:p>
          <a:p>
            <a:endParaRPr lang="en-US" altLang="ja-JP" sz="1000" dirty="0">
              <a:solidFill>
                <a:schemeClr val="tx1"/>
              </a:solidFill>
              <a:latin typeface="+mn-ea"/>
            </a:endParaRPr>
          </a:p>
          <a:p>
            <a:endParaRPr lang="en-US" altLang="ja-JP" sz="1000" dirty="0" smtClean="0">
              <a:solidFill>
                <a:schemeClr val="tx1"/>
              </a:solidFill>
              <a:latin typeface="+mn-ea"/>
            </a:endParaRPr>
          </a:p>
          <a:p>
            <a:endParaRPr lang="en-US" altLang="ja-JP" sz="1000" dirty="0">
              <a:solidFill>
                <a:schemeClr val="tx1"/>
              </a:solidFill>
              <a:latin typeface="+mn-ea"/>
            </a:endParaRPr>
          </a:p>
          <a:p>
            <a:endParaRPr lang="en-US" altLang="ja-JP" sz="1000" dirty="0" smtClean="0">
              <a:solidFill>
                <a:schemeClr val="tx1"/>
              </a:solidFill>
              <a:latin typeface="+mn-ea"/>
            </a:endParaRPr>
          </a:p>
          <a:p>
            <a:endParaRPr lang="ja-JP" altLang="ja-JP" sz="1000" dirty="0">
              <a:solidFill>
                <a:schemeClr val="tx1"/>
              </a:solidFill>
              <a:latin typeface="+mn-ea"/>
            </a:endParaRPr>
          </a:p>
          <a:p>
            <a:pPr lvl="0"/>
            <a:endParaRPr kumimoji="1" lang="en-US" altLang="ja-JP" sz="1000" dirty="0">
              <a:solidFill>
                <a:schemeClr val="tx1"/>
              </a:solidFill>
            </a:endParaRPr>
          </a:p>
        </p:txBody>
      </p:sp>
      <p:sp>
        <p:nvSpPr>
          <p:cNvPr id="64" name="角丸四角形 63"/>
          <p:cNvSpPr/>
          <p:nvPr/>
        </p:nvSpPr>
        <p:spPr>
          <a:xfrm>
            <a:off x="1759457" y="3067041"/>
            <a:ext cx="1348414" cy="361959"/>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200" b="1" dirty="0" smtClean="0">
                <a:solidFill>
                  <a:schemeClr val="tx1"/>
                </a:solidFill>
              </a:rPr>
              <a:t>補導委託</a:t>
            </a:r>
            <a:endParaRPr kumimoji="1" lang="en-US" altLang="ja-JP" sz="1200" b="1" dirty="0" smtClean="0">
              <a:solidFill>
                <a:schemeClr val="tx1"/>
              </a:solidFill>
            </a:endParaRPr>
          </a:p>
          <a:p>
            <a:pPr algn="ctr"/>
            <a:r>
              <a:rPr kumimoji="1" lang="ja-JP" altLang="en-US" sz="1200" b="1" dirty="0" smtClean="0">
                <a:solidFill>
                  <a:schemeClr val="tx1"/>
                </a:solidFill>
              </a:rPr>
              <a:t>協力雇用主</a:t>
            </a:r>
            <a:endParaRPr kumimoji="1" lang="ja-JP" altLang="en-US" sz="1200" b="1" dirty="0">
              <a:solidFill>
                <a:schemeClr val="tx1"/>
              </a:solidFill>
            </a:endParaRPr>
          </a:p>
        </p:txBody>
      </p:sp>
      <p:sp>
        <p:nvSpPr>
          <p:cNvPr id="65" name="角丸四角形 64"/>
          <p:cNvSpPr/>
          <p:nvPr/>
        </p:nvSpPr>
        <p:spPr>
          <a:xfrm>
            <a:off x="3147932" y="3067041"/>
            <a:ext cx="1344075" cy="361959"/>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200" b="1" dirty="0" smtClean="0">
                <a:solidFill>
                  <a:schemeClr val="tx1"/>
                </a:solidFill>
              </a:rPr>
              <a:t>自立準備ホーム</a:t>
            </a:r>
            <a:endParaRPr kumimoji="1" lang="en-US" altLang="ja-JP" sz="1200" b="1" dirty="0" smtClean="0">
              <a:solidFill>
                <a:schemeClr val="tx1"/>
              </a:solidFill>
            </a:endParaRPr>
          </a:p>
          <a:p>
            <a:pPr algn="ctr"/>
            <a:r>
              <a:rPr kumimoji="1" lang="ja-JP" altLang="en-US" sz="1200" b="1" dirty="0" smtClean="0">
                <a:solidFill>
                  <a:schemeClr val="tx1"/>
                </a:solidFill>
              </a:rPr>
              <a:t>更生保護施設</a:t>
            </a:r>
            <a:endParaRPr kumimoji="1" lang="ja-JP" altLang="en-US" sz="1200" b="1" dirty="0">
              <a:solidFill>
                <a:schemeClr val="tx1"/>
              </a:solidFill>
            </a:endParaRPr>
          </a:p>
        </p:txBody>
      </p:sp>
      <p:sp>
        <p:nvSpPr>
          <p:cNvPr id="70" name="角丸四角形 69"/>
          <p:cNvSpPr/>
          <p:nvPr/>
        </p:nvSpPr>
        <p:spPr>
          <a:xfrm>
            <a:off x="6153634" y="3938693"/>
            <a:ext cx="1284821" cy="1694762"/>
          </a:xfrm>
          <a:prstGeom prst="roundRect">
            <a:avLst/>
          </a:prstGeom>
          <a:solidFill>
            <a:schemeClr val="bg1"/>
          </a:solidFill>
          <a:ln/>
        </p:spPr>
        <p:style>
          <a:lnRef idx="1">
            <a:schemeClr val="accent6"/>
          </a:lnRef>
          <a:fillRef idx="2">
            <a:schemeClr val="accent6"/>
          </a:fillRef>
          <a:effectRef idx="1">
            <a:schemeClr val="accent6"/>
          </a:effectRef>
          <a:fontRef idx="minor">
            <a:schemeClr val="dk1"/>
          </a:fontRef>
        </p:style>
        <p:txBody>
          <a:bodyPr rtlCol="0" anchor="ctr"/>
          <a:lstStyle/>
          <a:p>
            <a:endParaRPr lang="en-US" altLang="ja-JP" sz="1000" dirty="0" smtClean="0">
              <a:solidFill>
                <a:schemeClr val="tx1"/>
              </a:solidFill>
              <a:latin typeface="+mn-ea"/>
            </a:endParaRPr>
          </a:p>
          <a:p>
            <a:r>
              <a:rPr lang="ja-JP" altLang="en-US" sz="1000" dirty="0" smtClean="0">
                <a:solidFill>
                  <a:schemeClr val="tx1"/>
                </a:solidFill>
                <a:latin typeface="+mn-ea"/>
              </a:rPr>
              <a:t>今夜泊まるところがないという子どもについては，その子どもの抱えている問題や要保護性を調査しないで，即日宿を提供できない。いきなり就労が困難な子どもには不向き。</a:t>
            </a:r>
            <a:endParaRPr lang="ja-JP" altLang="ja-JP" sz="1000" dirty="0">
              <a:solidFill>
                <a:schemeClr val="tx1"/>
              </a:solidFill>
              <a:latin typeface="+mn-ea"/>
            </a:endParaRPr>
          </a:p>
          <a:p>
            <a:pPr lvl="0"/>
            <a:endParaRPr kumimoji="1" lang="en-US" altLang="ja-JP" sz="1000" dirty="0">
              <a:solidFill>
                <a:schemeClr val="tx1"/>
              </a:solidFill>
              <a:latin typeface="+mn-ea"/>
            </a:endParaRPr>
          </a:p>
        </p:txBody>
      </p:sp>
      <p:sp>
        <p:nvSpPr>
          <p:cNvPr id="71" name="角丸四角形 70"/>
          <p:cNvSpPr/>
          <p:nvPr/>
        </p:nvSpPr>
        <p:spPr>
          <a:xfrm>
            <a:off x="4669350" y="3270922"/>
            <a:ext cx="1365285" cy="2362607"/>
          </a:xfrm>
          <a:prstGeom prst="roundRect">
            <a:avLst/>
          </a:prstGeom>
          <a:solidFill>
            <a:schemeClr val="bg1"/>
          </a:solidFill>
          <a:ln/>
        </p:spPr>
        <p:style>
          <a:lnRef idx="1">
            <a:schemeClr val="accent6"/>
          </a:lnRef>
          <a:fillRef idx="2">
            <a:schemeClr val="accent6"/>
          </a:fillRef>
          <a:effectRef idx="1">
            <a:schemeClr val="accent6"/>
          </a:effectRef>
          <a:fontRef idx="minor">
            <a:schemeClr val="dk1"/>
          </a:fontRef>
        </p:style>
        <p:txBody>
          <a:bodyPr rtlCol="0" anchor="ctr"/>
          <a:lstStyle/>
          <a:p>
            <a:endParaRPr kumimoji="1" lang="en-US" altLang="ja-JP" sz="1000" dirty="0">
              <a:solidFill>
                <a:schemeClr val="tx1"/>
              </a:solidFill>
            </a:endParaRPr>
          </a:p>
          <a:p>
            <a:pPr lvl="0"/>
            <a:r>
              <a:rPr lang="ja-JP" altLang="ja-JP" sz="1000" dirty="0" smtClean="0">
                <a:solidFill>
                  <a:schemeClr val="tx1"/>
                </a:solidFill>
                <a:latin typeface="+mn-ea"/>
              </a:rPr>
              <a:t>自ら</a:t>
            </a:r>
            <a:r>
              <a:rPr lang="ja-JP" altLang="ja-JP" sz="1000" dirty="0">
                <a:solidFill>
                  <a:schemeClr val="tx1"/>
                </a:solidFill>
                <a:latin typeface="+mn-ea"/>
              </a:rPr>
              <a:t>家庭を逃げ出すことの</a:t>
            </a:r>
            <a:r>
              <a:rPr lang="ja-JP" altLang="ja-JP" sz="1000" dirty="0" smtClean="0">
                <a:solidFill>
                  <a:schemeClr val="tx1"/>
                </a:solidFill>
                <a:latin typeface="+mn-ea"/>
              </a:rPr>
              <a:t>できない</a:t>
            </a:r>
            <a:r>
              <a:rPr lang="ja-JP" altLang="en-US" sz="1000" dirty="0" smtClean="0">
                <a:solidFill>
                  <a:schemeClr val="tx1"/>
                </a:solidFill>
                <a:latin typeface="+mn-ea"/>
              </a:rPr>
              <a:t>幼い</a:t>
            </a:r>
            <a:r>
              <a:rPr lang="ja-JP" altLang="ja-JP" sz="1000" dirty="0" smtClean="0">
                <a:solidFill>
                  <a:schemeClr val="tx1"/>
                </a:solidFill>
                <a:latin typeface="+mn-ea"/>
              </a:rPr>
              <a:t>子どもを</a:t>
            </a:r>
            <a:r>
              <a:rPr lang="ja-JP" altLang="en-US" sz="1000" dirty="0" smtClean="0">
                <a:solidFill>
                  <a:schemeClr val="tx1"/>
                </a:solidFill>
                <a:latin typeface="+mn-ea"/>
              </a:rPr>
              <a:t>優先せざるを得ず</a:t>
            </a:r>
            <a:r>
              <a:rPr lang="ja-JP" altLang="ja-JP" sz="1000" dirty="0" smtClean="0">
                <a:solidFill>
                  <a:schemeClr val="tx1"/>
                </a:solidFill>
                <a:latin typeface="+mn-ea"/>
              </a:rPr>
              <a:t>，</a:t>
            </a:r>
            <a:r>
              <a:rPr lang="en-US" altLang="ja-JP" sz="1000" dirty="0" smtClean="0">
                <a:solidFill>
                  <a:schemeClr val="tx1"/>
                </a:solidFill>
                <a:latin typeface="+mn-ea"/>
              </a:rPr>
              <a:t>15</a:t>
            </a:r>
            <a:r>
              <a:rPr lang="ja-JP" altLang="en-US" sz="1000" dirty="0" smtClean="0">
                <a:solidFill>
                  <a:schemeClr val="tx1"/>
                </a:solidFill>
                <a:latin typeface="+mn-ea"/>
              </a:rPr>
              <a:t>歳以上の子どもの保護は後回しになってしまう。</a:t>
            </a:r>
            <a:r>
              <a:rPr lang="ja-JP" altLang="ja-JP" sz="1000" dirty="0" smtClean="0">
                <a:solidFill>
                  <a:schemeClr val="tx1"/>
                </a:solidFill>
                <a:latin typeface="+mn-ea"/>
              </a:rPr>
              <a:t>集団生活</a:t>
            </a:r>
            <a:r>
              <a:rPr lang="ja-JP" altLang="en-US" sz="1000" dirty="0" smtClean="0">
                <a:solidFill>
                  <a:schemeClr val="tx1"/>
                </a:solidFill>
                <a:latin typeface="+mn-ea"/>
              </a:rPr>
              <a:t>が</a:t>
            </a:r>
            <a:r>
              <a:rPr lang="ja-JP" altLang="ja-JP" sz="1000" dirty="0" smtClean="0">
                <a:solidFill>
                  <a:schemeClr val="tx1"/>
                </a:solidFill>
                <a:latin typeface="+mn-ea"/>
              </a:rPr>
              <a:t>難しい</a:t>
            </a:r>
            <a:r>
              <a:rPr lang="ja-JP" altLang="en-US" sz="1000" dirty="0" smtClean="0">
                <a:solidFill>
                  <a:schemeClr val="tx1"/>
                </a:solidFill>
                <a:latin typeface="+mn-ea"/>
              </a:rPr>
              <a:t>高年齢児童は</a:t>
            </a:r>
            <a:r>
              <a:rPr lang="ja-JP" altLang="ja-JP" sz="1000" dirty="0" smtClean="0">
                <a:solidFill>
                  <a:schemeClr val="tx1"/>
                </a:solidFill>
                <a:latin typeface="+mn-ea"/>
              </a:rPr>
              <a:t>，</a:t>
            </a:r>
            <a:r>
              <a:rPr lang="ja-JP" altLang="ja-JP" sz="1000" dirty="0">
                <a:solidFill>
                  <a:schemeClr val="tx1"/>
                </a:solidFill>
                <a:latin typeface="+mn-ea"/>
              </a:rPr>
              <a:t>一時保護所で</a:t>
            </a:r>
            <a:r>
              <a:rPr lang="ja-JP" altLang="ja-JP" sz="1000" dirty="0" smtClean="0">
                <a:solidFill>
                  <a:schemeClr val="tx1"/>
                </a:solidFill>
                <a:latin typeface="+mn-ea"/>
              </a:rPr>
              <a:t>の</a:t>
            </a:r>
            <a:r>
              <a:rPr lang="ja-JP" altLang="en-US" sz="1000" dirty="0" smtClean="0">
                <a:solidFill>
                  <a:schemeClr val="tx1"/>
                </a:solidFill>
                <a:latin typeface="+mn-ea"/>
              </a:rPr>
              <a:t>生活が困難。</a:t>
            </a:r>
            <a:endParaRPr lang="en-US" altLang="ja-JP" sz="1000" dirty="0" smtClean="0">
              <a:solidFill>
                <a:schemeClr val="tx1"/>
              </a:solidFill>
              <a:latin typeface="+mn-ea"/>
            </a:endParaRPr>
          </a:p>
          <a:p>
            <a:pPr lvl="0"/>
            <a:endParaRPr lang="en-US" altLang="ja-JP" sz="1000" dirty="0" smtClean="0">
              <a:solidFill>
                <a:schemeClr val="tx1"/>
              </a:solidFill>
              <a:latin typeface="+mn-ea"/>
            </a:endParaRPr>
          </a:p>
          <a:p>
            <a:pPr lvl="0"/>
            <a:endParaRPr kumimoji="1" lang="en-US" altLang="ja-JP" sz="1000" dirty="0">
              <a:solidFill>
                <a:schemeClr val="tx1"/>
              </a:solidFill>
            </a:endParaRPr>
          </a:p>
          <a:p>
            <a:endParaRPr kumimoji="1" lang="en-US" altLang="ja-JP" sz="1000" dirty="0">
              <a:solidFill>
                <a:schemeClr val="tx1"/>
              </a:solidFill>
              <a:latin typeface="+mn-ea"/>
            </a:endParaRPr>
          </a:p>
        </p:txBody>
      </p:sp>
      <p:sp>
        <p:nvSpPr>
          <p:cNvPr id="72" name="角丸四角形 71"/>
          <p:cNvSpPr/>
          <p:nvPr/>
        </p:nvSpPr>
        <p:spPr>
          <a:xfrm>
            <a:off x="7588898" y="3020946"/>
            <a:ext cx="1307999" cy="627527"/>
          </a:xfrm>
          <a:prstGeom prst="roundRect">
            <a:avLst/>
          </a:prstGeom>
          <a:solidFill>
            <a:schemeClr val="bg1"/>
          </a:solidFill>
          <a:ln/>
        </p:spPr>
        <p:style>
          <a:lnRef idx="1">
            <a:schemeClr val="accent6"/>
          </a:lnRef>
          <a:fillRef idx="2">
            <a:schemeClr val="accent6"/>
          </a:fillRef>
          <a:effectRef idx="1">
            <a:schemeClr val="accent6"/>
          </a:effectRef>
          <a:fontRef idx="minor">
            <a:schemeClr val="dk1"/>
          </a:fontRef>
        </p:style>
        <p:txBody>
          <a:bodyPr rtlCol="0" anchor="ctr"/>
          <a:lstStyle/>
          <a:p>
            <a:r>
              <a:rPr lang="ja-JP" altLang="ja-JP" sz="1000" dirty="0" smtClean="0">
                <a:solidFill>
                  <a:schemeClr val="tx1"/>
                </a:solidFill>
                <a:latin typeface="+mn-ea"/>
              </a:rPr>
              <a:t>既存</a:t>
            </a:r>
            <a:r>
              <a:rPr lang="ja-JP" altLang="ja-JP" sz="1000" dirty="0">
                <a:solidFill>
                  <a:schemeClr val="tx1"/>
                </a:solidFill>
                <a:latin typeface="+mn-ea"/>
              </a:rPr>
              <a:t>の児童福祉施設には存在しない</a:t>
            </a:r>
            <a:r>
              <a:rPr lang="ja-JP" altLang="ja-JP" sz="1000" dirty="0" smtClean="0">
                <a:solidFill>
                  <a:schemeClr val="tx1"/>
                </a:solidFill>
                <a:latin typeface="+mn-ea"/>
              </a:rPr>
              <a:t>。</a:t>
            </a:r>
            <a:r>
              <a:rPr lang="ja-JP" altLang="en-US" sz="1000" dirty="0" smtClean="0">
                <a:solidFill>
                  <a:schemeClr val="tx1"/>
                </a:solidFill>
                <a:latin typeface="+mn-ea"/>
              </a:rPr>
              <a:t>児相の一時保護所での対応も困難。</a:t>
            </a:r>
            <a:endParaRPr kumimoji="1" lang="en-US" altLang="ja-JP" sz="1000" dirty="0">
              <a:solidFill>
                <a:schemeClr val="tx1"/>
              </a:solidFill>
              <a:latin typeface="+mn-ea"/>
            </a:endParaRPr>
          </a:p>
        </p:txBody>
      </p:sp>
      <p:sp>
        <p:nvSpPr>
          <p:cNvPr id="74" name="角丸四角形 73"/>
          <p:cNvSpPr/>
          <p:nvPr/>
        </p:nvSpPr>
        <p:spPr>
          <a:xfrm>
            <a:off x="6132742" y="3711786"/>
            <a:ext cx="1328806" cy="253441"/>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200" b="1" dirty="0" smtClean="0">
                <a:solidFill>
                  <a:schemeClr val="tx1"/>
                </a:solidFill>
              </a:rPr>
              <a:t>自立援助ホーム</a:t>
            </a:r>
            <a:endParaRPr kumimoji="1" lang="ja-JP" altLang="en-US" sz="1200" b="1" dirty="0">
              <a:solidFill>
                <a:schemeClr val="tx1"/>
              </a:solidFill>
            </a:endParaRPr>
          </a:p>
        </p:txBody>
      </p:sp>
      <p:sp>
        <p:nvSpPr>
          <p:cNvPr id="75" name="角丸四角形 74"/>
          <p:cNvSpPr/>
          <p:nvPr/>
        </p:nvSpPr>
        <p:spPr>
          <a:xfrm>
            <a:off x="4671623" y="3036790"/>
            <a:ext cx="1328806" cy="253441"/>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b="1" dirty="0" smtClean="0">
                <a:solidFill>
                  <a:schemeClr val="tx1"/>
                </a:solidFill>
              </a:rPr>
              <a:t>児童相談所</a:t>
            </a:r>
            <a:endParaRPr kumimoji="1" lang="ja-JP" altLang="en-US" sz="1400" b="1" dirty="0">
              <a:solidFill>
                <a:schemeClr val="tx1"/>
              </a:solidFill>
            </a:endParaRPr>
          </a:p>
        </p:txBody>
      </p:sp>
      <p:sp>
        <p:nvSpPr>
          <p:cNvPr id="76" name="正方形/長方形 75"/>
          <p:cNvSpPr/>
          <p:nvPr/>
        </p:nvSpPr>
        <p:spPr>
          <a:xfrm>
            <a:off x="328060" y="5628930"/>
            <a:ext cx="8629747" cy="246221"/>
          </a:xfrm>
          <a:prstGeom prst="rect">
            <a:avLst/>
          </a:prstGeom>
          <a:solidFill>
            <a:schemeClr val="accent5">
              <a:lumMod val="20000"/>
              <a:lumOff val="80000"/>
            </a:schemeClr>
          </a:solidFill>
          <a:ln/>
        </p:spPr>
        <p:style>
          <a:lnRef idx="1">
            <a:schemeClr val="accent5"/>
          </a:lnRef>
          <a:fillRef idx="2">
            <a:schemeClr val="accent5"/>
          </a:fillRef>
          <a:effectRef idx="1">
            <a:schemeClr val="accent5"/>
          </a:effectRef>
          <a:fontRef idx="minor">
            <a:schemeClr val="dk1"/>
          </a:fontRef>
        </p:style>
        <p:txBody>
          <a:bodyPr wrap="square">
            <a:spAutoFit/>
          </a:bodyPr>
          <a:lstStyle/>
          <a:p>
            <a:pPr algn="ctr"/>
            <a:r>
              <a:rPr lang="ja-JP" altLang="ja-JP" sz="1000" b="1" dirty="0">
                <a:latin typeface="+mn-ea"/>
              </a:rPr>
              <a:t>「安心</a:t>
            </a:r>
            <a:r>
              <a:rPr lang="ja-JP" altLang="ja-JP" sz="1000" b="1" dirty="0" smtClean="0">
                <a:latin typeface="+mn-ea"/>
              </a:rPr>
              <a:t>して</a:t>
            </a:r>
            <a:r>
              <a:rPr lang="ja-JP" altLang="en-US" sz="1000" b="1" dirty="0" smtClean="0">
                <a:latin typeface="+mn-ea"/>
              </a:rPr>
              <a:t>過ごせる</a:t>
            </a:r>
            <a:r>
              <a:rPr lang="ja-JP" altLang="ja-JP" sz="1000" b="1" dirty="0" smtClean="0">
                <a:latin typeface="+mn-ea"/>
              </a:rPr>
              <a:t>場所</a:t>
            </a:r>
            <a:r>
              <a:rPr lang="ja-JP" altLang="ja-JP" sz="1000" b="1" dirty="0">
                <a:latin typeface="+mn-ea"/>
              </a:rPr>
              <a:t>がない</a:t>
            </a:r>
            <a:r>
              <a:rPr lang="ja-JP" altLang="ja-JP" sz="1000" b="1" dirty="0" smtClean="0">
                <a:latin typeface="+mn-ea"/>
              </a:rPr>
              <a:t>」</a:t>
            </a:r>
            <a:r>
              <a:rPr lang="ja-JP" altLang="en-US" sz="1000" b="1" dirty="0" smtClean="0">
                <a:latin typeface="+mn-ea"/>
              </a:rPr>
              <a:t>と</a:t>
            </a:r>
            <a:r>
              <a:rPr lang="ja-JP" altLang="ja-JP" sz="1000" b="1" dirty="0" smtClean="0">
                <a:latin typeface="+mn-ea"/>
              </a:rPr>
              <a:t>いう</a:t>
            </a:r>
            <a:r>
              <a:rPr lang="ja-JP" altLang="ja-JP" sz="1000" b="1" dirty="0">
                <a:latin typeface="+mn-ea"/>
              </a:rPr>
              <a:t>危険な状態にある</a:t>
            </a:r>
            <a:r>
              <a:rPr lang="ja-JP" altLang="ja-JP" sz="1000" b="1" dirty="0" smtClean="0">
                <a:solidFill>
                  <a:srgbClr val="FF0000"/>
                </a:solidFill>
                <a:latin typeface="+mn-ea"/>
              </a:rPr>
              <a:t>１４，５歳から</a:t>
            </a:r>
            <a:r>
              <a:rPr lang="ja-JP" altLang="ja-JP" sz="1000" b="1" dirty="0">
                <a:solidFill>
                  <a:srgbClr val="FF0000"/>
                </a:solidFill>
                <a:latin typeface="+mn-ea"/>
              </a:rPr>
              <a:t>１９歳</a:t>
            </a:r>
            <a:r>
              <a:rPr lang="ja-JP" altLang="ja-JP" sz="1000" b="1" dirty="0">
                <a:latin typeface="+mn-ea"/>
              </a:rPr>
              <a:t>までの子ども</a:t>
            </a:r>
          </a:p>
        </p:txBody>
      </p:sp>
      <p:sp>
        <p:nvSpPr>
          <p:cNvPr id="23" name="下矢印 22"/>
          <p:cNvSpPr/>
          <p:nvPr/>
        </p:nvSpPr>
        <p:spPr>
          <a:xfrm>
            <a:off x="3918130" y="5874709"/>
            <a:ext cx="1307740" cy="228554"/>
          </a:xfrm>
          <a:prstGeom prst="downArrow">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7" name="正方形/長方形 76"/>
          <p:cNvSpPr/>
          <p:nvPr/>
        </p:nvSpPr>
        <p:spPr>
          <a:xfrm>
            <a:off x="20538" y="990161"/>
            <a:ext cx="281378" cy="1839542"/>
          </a:xfrm>
          <a:prstGeom prst="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kumimoji="1" lang="ja-JP" altLang="en-US" sz="1200" b="1" dirty="0" smtClean="0">
                <a:solidFill>
                  <a:srgbClr val="FF0000"/>
                </a:solidFill>
              </a:rPr>
              <a:t>居場所</a:t>
            </a:r>
            <a:r>
              <a:rPr kumimoji="1" lang="ja-JP" altLang="en-US" sz="1200" b="1" dirty="0" smtClean="0">
                <a:solidFill>
                  <a:schemeClr val="tx1"/>
                </a:solidFill>
              </a:rPr>
              <a:t>のない子ども</a:t>
            </a:r>
            <a:endParaRPr kumimoji="1" lang="ja-JP" altLang="en-US" sz="1200" b="1" dirty="0">
              <a:solidFill>
                <a:schemeClr val="tx1"/>
              </a:solidFill>
            </a:endParaRPr>
          </a:p>
        </p:txBody>
      </p:sp>
      <p:sp>
        <p:nvSpPr>
          <p:cNvPr id="78" name="正方形/長方形 77"/>
          <p:cNvSpPr/>
          <p:nvPr/>
        </p:nvSpPr>
        <p:spPr>
          <a:xfrm>
            <a:off x="24015" y="3044479"/>
            <a:ext cx="241645" cy="2571129"/>
          </a:xfrm>
          <a:prstGeom prst="rect">
            <a:avLst/>
          </a:prstGeom>
        </p:spPr>
        <p:style>
          <a:lnRef idx="1">
            <a:schemeClr val="accent1"/>
          </a:lnRef>
          <a:fillRef idx="2">
            <a:schemeClr val="accent1"/>
          </a:fillRef>
          <a:effectRef idx="1">
            <a:schemeClr val="accent1"/>
          </a:effectRef>
          <a:fontRef idx="minor">
            <a:schemeClr val="dk1"/>
          </a:fontRef>
        </p:style>
        <p:txBody>
          <a:bodyPr vert="eaVert" rtlCol="0" anchor="ctr"/>
          <a:lstStyle/>
          <a:p>
            <a:pPr algn="ctr"/>
            <a:r>
              <a:rPr kumimoji="1" lang="ja-JP" altLang="en-US" sz="1200" b="1" dirty="0" smtClean="0">
                <a:solidFill>
                  <a:schemeClr val="tx1"/>
                </a:solidFill>
              </a:rPr>
              <a:t>既存施設・組織の問題点</a:t>
            </a:r>
            <a:endParaRPr kumimoji="1" lang="ja-JP" altLang="en-US" sz="1200" b="1" dirty="0">
              <a:solidFill>
                <a:schemeClr val="tx1"/>
              </a:solidFill>
            </a:endParaRPr>
          </a:p>
        </p:txBody>
      </p:sp>
      <p:sp>
        <p:nvSpPr>
          <p:cNvPr id="79" name="角丸四角形 78"/>
          <p:cNvSpPr/>
          <p:nvPr/>
        </p:nvSpPr>
        <p:spPr>
          <a:xfrm>
            <a:off x="6132742" y="3039210"/>
            <a:ext cx="1294127" cy="619882"/>
          </a:xfrm>
          <a:prstGeom prst="roundRect">
            <a:avLst/>
          </a:prstGeom>
          <a:solidFill>
            <a:schemeClr val="bg1"/>
          </a:solidFill>
          <a:ln/>
        </p:spPr>
        <p:style>
          <a:lnRef idx="1">
            <a:schemeClr val="accent6"/>
          </a:lnRef>
          <a:fillRef idx="2">
            <a:schemeClr val="accent6"/>
          </a:fillRef>
          <a:effectRef idx="1">
            <a:schemeClr val="accent6"/>
          </a:effectRef>
          <a:fontRef idx="minor">
            <a:schemeClr val="dk1"/>
          </a:fontRef>
        </p:style>
        <p:txBody>
          <a:bodyPr rtlCol="0" anchor="ctr"/>
          <a:lstStyle/>
          <a:p>
            <a:endParaRPr lang="en-US" altLang="ja-JP" sz="1000" dirty="0" smtClean="0">
              <a:solidFill>
                <a:schemeClr val="tx1"/>
              </a:solidFill>
              <a:latin typeface="+mn-ea"/>
            </a:endParaRPr>
          </a:p>
          <a:p>
            <a:r>
              <a:rPr lang="en-US" altLang="ja-JP" sz="1000" dirty="0" smtClean="0">
                <a:solidFill>
                  <a:schemeClr val="tx1"/>
                </a:solidFill>
                <a:latin typeface="+mn-ea"/>
              </a:rPr>
              <a:t>18</a:t>
            </a:r>
            <a:r>
              <a:rPr lang="ja-JP" altLang="en-US" sz="1000" dirty="0">
                <a:solidFill>
                  <a:schemeClr val="tx1"/>
                </a:solidFill>
                <a:latin typeface="+mn-ea"/>
              </a:rPr>
              <a:t>歳以上は児童相談所の保護の対象外。</a:t>
            </a:r>
            <a:endParaRPr lang="en-US" altLang="ja-JP" sz="1000" dirty="0">
              <a:solidFill>
                <a:schemeClr val="tx1"/>
              </a:solidFill>
              <a:latin typeface="+mn-ea"/>
            </a:endParaRPr>
          </a:p>
          <a:p>
            <a:endParaRPr kumimoji="1" lang="en-US" altLang="ja-JP" sz="1000" dirty="0">
              <a:solidFill>
                <a:schemeClr val="tx1"/>
              </a:solidFill>
              <a:latin typeface="+mn-ea"/>
            </a:endParaRPr>
          </a:p>
        </p:txBody>
      </p:sp>
      <p:sp>
        <p:nvSpPr>
          <p:cNvPr id="80" name="角丸四角形 79"/>
          <p:cNvSpPr/>
          <p:nvPr/>
        </p:nvSpPr>
        <p:spPr>
          <a:xfrm>
            <a:off x="7606820" y="3888759"/>
            <a:ext cx="1290078" cy="1746106"/>
          </a:xfrm>
          <a:prstGeom prst="roundRect">
            <a:avLst/>
          </a:prstGeom>
          <a:solidFill>
            <a:schemeClr val="bg1"/>
          </a:solidFill>
          <a:ln/>
        </p:spPr>
        <p:style>
          <a:lnRef idx="1">
            <a:schemeClr val="accent6"/>
          </a:lnRef>
          <a:fillRef idx="2">
            <a:schemeClr val="accent6"/>
          </a:fillRef>
          <a:effectRef idx="1">
            <a:schemeClr val="accent6"/>
          </a:effectRef>
          <a:fontRef idx="minor">
            <a:schemeClr val="dk1"/>
          </a:fontRef>
        </p:style>
        <p:txBody>
          <a:bodyPr rtlCol="0" anchor="ctr"/>
          <a:lstStyle/>
          <a:p>
            <a:endParaRPr kumimoji="1" lang="en-US" altLang="ja-JP" sz="1000" dirty="0">
              <a:solidFill>
                <a:schemeClr val="tx1"/>
              </a:solidFill>
            </a:endParaRPr>
          </a:p>
          <a:p>
            <a:endParaRPr kumimoji="1" lang="en-US" altLang="ja-JP" sz="1000" dirty="0" smtClean="0">
              <a:solidFill>
                <a:schemeClr val="tx1"/>
              </a:solidFill>
              <a:ea typeface="$ＪＳ明朝" panose="04030B090D0B02020403" pitchFamily="17" charset="-128"/>
            </a:endParaRPr>
          </a:p>
          <a:p>
            <a:r>
              <a:rPr lang="ja-JP" altLang="en-US" sz="1000" dirty="0" smtClean="0">
                <a:solidFill>
                  <a:schemeClr val="tx1"/>
                </a:solidFill>
                <a:latin typeface="+mn-ea"/>
              </a:rPr>
              <a:t>成人やＤＶ被害等を念頭に制度設計されており，子どもを対象とする十分なケアができない。</a:t>
            </a:r>
            <a:endParaRPr lang="ja-JP" altLang="ja-JP" sz="1000" dirty="0">
              <a:solidFill>
                <a:schemeClr val="tx1"/>
              </a:solidFill>
              <a:latin typeface="+mn-ea"/>
            </a:endParaRPr>
          </a:p>
          <a:p>
            <a:pPr lvl="0"/>
            <a:endParaRPr kumimoji="1" lang="en-US" altLang="ja-JP" sz="1000" dirty="0">
              <a:solidFill>
                <a:schemeClr val="tx1"/>
              </a:solidFill>
              <a:latin typeface="+mn-ea"/>
            </a:endParaRPr>
          </a:p>
        </p:txBody>
      </p:sp>
      <p:sp>
        <p:nvSpPr>
          <p:cNvPr id="81" name="角丸四角形 80"/>
          <p:cNvSpPr/>
          <p:nvPr/>
        </p:nvSpPr>
        <p:spPr>
          <a:xfrm>
            <a:off x="7557454" y="3711786"/>
            <a:ext cx="1475731" cy="338862"/>
          </a:xfrm>
          <a:prstGeom prst="roundRect">
            <a:avLst/>
          </a:prstGeom>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200" b="1" dirty="0" smtClean="0">
                <a:solidFill>
                  <a:schemeClr val="tx1"/>
                </a:solidFill>
              </a:rPr>
              <a:t>女性相談所</a:t>
            </a:r>
            <a:endParaRPr kumimoji="1" lang="en-US" altLang="ja-JP" sz="1200" b="1" dirty="0" smtClean="0">
              <a:solidFill>
                <a:schemeClr val="tx1"/>
              </a:solidFill>
            </a:endParaRPr>
          </a:p>
          <a:p>
            <a:pPr algn="ctr"/>
            <a:r>
              <a:rPr kumimoji="1" lang="ja-JP" altLang="en-US" sz="1200" b="1" dirty="0" smtClean="0">
                <a:solidFill>
                  <a:schemeClr val="tx1"/>
                </a:solidFill>
              </a:rPr>
              <a:t>母子生活支援施設</a:t>
            </a:r>
            <a:endParaRPr kumimoji="1" lang="ja-JP" altLang="en-US" sz="1200" b="1" dirty="0">
              <a:solidFill>
                <a:schemeClr val="tx1"/>
              </a:solidFill>
            </a:endParaRPr>
          </a:p>
        </p:txBody>
      </p:sp>
      <p:sp>
        <p:nvSpPr>
          <p:cNvPr id="41" name="タイトル 1"/>
          <p:cNvSpPr txBox="1">
            <a:spLocks/>
          </p:cNvSpPr>
          <p:nvPr/>
        </p:nvSpPr>
        <p:spPr>
          <a:xfrm>
            <a:off x="459253" y="156418"/>
            <a:ext cx="8452869" cy="824240"/>
          </a:xfrm>
          <a:prstGeom prst="rect">
            <a:avLst/>
          </a:prstGeom>
        </p:spPr>
        <p:txBody>
          <a:bodyPr vert="horz" wrap="square" lIns="0" tIns="0" rIns="0" bIns="0" rtlCol="0" anchor="t">
            <a:normAutofit/>
          </a:bodyPr>
          <a:lst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r>
              <a:rPr kumimoji="1" lang="ja-JP" altLang="en-US" sz="3900" dirty="0" smtClean="0">
                <a:solidFill>
                  <a:schemeClr val="tx1"/>
                </a:solidFill>
                <a:latin typeface="HG丸ｺﾞｼｯｸM-PRO" panose="020F0600000000000000" pitchFamily="50" charset="-128"/>
                <a:ea typeface="HG丸ｺﾞｼｯｸM-PRO" panose="020F0600000000000000" pitchFamily="50" charset="-128"/>
              </a:rPr>
              <a:t>子どもシェルターの必要性</a:t>
            </a:r>
            <a:endParaRPr kumimoji="1" lang="en-US" altLang="ja-JP" sz="3900" dirty="0" smtClean="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820617719"/>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正方形/長方形 8"/>
          <p:cNvSpPr/>
          <p:nvPr/>
        </p:nvSpPr>
        <p:spPr>
          <a:xfrm>
            <a:off x="554421" y="1252406"/>
            <a:ext cx="3902951" cy="85570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000" dirty="0" smtClean="0">
              <a:solidFill>
                <a:schemeClr val="tx1"/>
              </a:solidFill>
            </a:endParaRPr>
          </a:p>
          <a:p>
            <a:r>
              <a:rPr kumimoji="1" lang="ja-JP" altLang="en-US" sz="1000" dirty="0" smtClean="0">
                <a:solidFill>
                  <a:schemeClr val="tx1"/>
                </a:solidFill>
              </a:rPr>
              <a:t>◎</a:t>
            </a:r>
            <a:r>
              <a:rPr kumimoji="1" lang="ja-JP" altLang="en-US" sz="1000" b="1" dirty="0" smtClean="0">
                <a:solidFill>
                  <a:schemeClr val="tx1"/>
                </a:solidFill>
                <a:effectLst>
                  <a:outerShdw blurRad="38100" dist="38100" dir="2700000" algn="tl">
                    <a:srgbClr val="000000">
                      <a:alpha val="43137"/>
                    </a:srgbClr>
                  </a:outerShdw>
                </a:effectLst>
              </a:rPr>
              <a:t>不良行為少年・</a:t>
            </a:r>
            <a:r>
              <a:rPr kumimoji="1" lang="ja-JP" altLang="en-US" sz="1000" b="1" dirty="0" err="1" smtClean="0">
                <a:solidFill>
                  <a:schemeClr val="tx1"/>
                </a:solidFill>
                <a:effectLst>
                  <a:outerShdw blurRad="38100" dist="38100" dir="2700000" algn="tl">
                    <a:srgbClr val="000000">
                      <a:alpha val="43137"/>
                    </a:srgbClr>
                  </a:outerShdw>
                </a:effectLst>
              </a:rPr>
              <a:t>ぐ</a:t>
            </a:r>
            <a:r>
              <a:rPr kumimoji="1" lang="ja-JP" altLang="en-US" sz="1000" b="1" dirty="0" smtClean="0">
                <a:solidFill>
                  <a:schemeClr val="tx1"/>
                </a:solidFill>
                <a:effectLst>
                  <a:outerShdw blurRad="38100" dist="38100" dir="2700000" algn="tl">
                    <a:srgbClr val="000000">
                      <a:alpha val="43137"/>
                    </a:srgbClr>
                  </a:outerShdw>
                </a:effectLst>
              </a:rPr>
              <a:t>犯少年の補導状況</a:t>
            </a:r>
            <a:r>
              <a:rPr kumimoji="1" lang="ja-JP" altLang="en-US" sz="1000" dirty="0" smtClean="0">
                <a:solidFill>
                  <a:schemeClr val="tx1"/>
                </a:solidFill>
              </a:rPr>
              <a:t>　</a:t>
            </a:r>
            <a:endParaRPr kumimoji="1" lang="en-US" altLang="ja-JP" sz="1000" dirty="0" smtClean="0">
              <a:solidFill>
                <a:schemeClr val="tx1"/>
              </a:solidFill>
            </a:endParaRPr>
          </a:p>
          <a:p>
            <a:r>
              <a:rPr kumimoji="1" lang="ja-JP" altLang="en-US" sz="1000" b="1" dirty="0" smtClean="0">
                <a:solidFill>
                  <a:srgbClr val="FF0000"/>
                </a:solidFill>
              </a:rPr>
              <a:t>　　</a:t>
            </a:r>
            <a:r>
              <a:rPr kumimoji="1" lang="en-US" altLang="ja-JP" sz="1000" b="1" dirty="0" smtClean="0">
                <a:solidFill>
                  <a:srgbClr val="FF0000"/>
                </a:solidFill>
              </a:rPr>
              <a:t>59,695</a:t>
            </a:r>
            <a:r>
              <a:rPr kumimoji="1" lang="ja-JP" altLang="en-US" sz="1000" b="1" dirty="0" smtClean="0">
                <a:solidFill>
                  <a:srgbClr val="FF0000"/>
                </a:solidFill>
              </a:rPr>
              <a:t>人</a:t>
            </a:r>
            <a:r>
              <a:rPr kumimoji="1" lang="ja-JP" altLang="en-US" sz="1000" dirty="0" smtClean="0">
                <a:solidFill>
                  <a:schemeClr val="tx1"/>
                </a:solidFill>
              </a:rPr>
              <a:t>（</a:t>
            </a:r>
            <a:r>
              <a:rPr kumimoji="1" lang="ja-JP" altLang="en-US" sz="1000" b="1" dirty="0" smtClean="0">
                <a:solidFill>
                  <a:schemeClr val="tx1"/>
                </a:solidFill>
              </a:rPr>
              <a:t>全国</a:t>
            </a:r>
            <a:r>
              <a:rPr kumimoji="1" lang="en-US" altLang="ja-JP" sz="1000" b="1" dirty="0" smtClean="0">
                <a:solidFill>
                  <a:schemeClr val="tx1"/>
                </a:solidFill>
              </a:rPr>
              <a:t>4</a:t>
            </a:r>
            <a:r>
              <a:rPr kumimoji="1" lang="ja-JP" altLang="en-US" sz="1000" b="1" dirty="0" smtClean="0">
                <a:solidFill>
                  <a:schemeClr val="tx1"/>
                </a:solidFill>
              </a:rPr>
              <a:t>位</a:t>
            </a:r>
            <a:r>
              <a:rPr kumimoji="1" lang="ja-JP" altLang="en-US" sz="1000" dirty="0" smtClean="0">
                <a:solidFill>
                  <a:schemeClr val="tx1"/>
                </a:solidFill>
              </a:rPr>
              <a:t>），うち中学生</a:t>
            </a:r>
            <a:r>
              <a:rPr kumimoji="1" lang="en-US" altLang="ja-JP" sz="1000" b="1" dirty="0" smtClean="0">
                <a:solidFill>
                  <a:srgbClr val="FF0000"/>
                </a:solidFill>
              </a:rPr>
              <a:t>17,117</a:t>
            </a:r>
            <a:r>
              <a:rPr kumimoji="1" lang="ja-JP" altLang="en-US" sz="1000" b="1" dirty="0" smtClean="0">
                <a:solidFill>
                  <a:srgbClr val="FF0000"/>
                </a:solidFill>
              </a:rPr>
              <a:t>人</a:t>
            </a:r>
            <a:r>
              <a:rPr kumimoji="1" lang="ja-JP" altLang="en-US" sz="1000" dirty="0" smtClean="0">
                <a:solidFill>
                  <a:schemeClr val="tx1"/>
                </a:solidFill>
              </a:rPr>
              <a:t>（</a:t>
            </a:r>
            <a:r>
              <a:rPr kumimoji="1" lang="ja-JP" altLang="en-US" sz="1000" b="1" dirty="0" smtClean="0">
                <a:solidFill>
                  <a:schemeClr val="tx1"/>
                </a:solidFill>
              </a:rPr>
              <a:t>全国</a:t>
            </a:r>
            <a:r>
              <a:rPr kumimoji="1" lang="en-US" altLang="ja-JP" sz="1000" b="1" dirty="0" smtClean="0">
                <a:solidFill>
                  <a:schemeClr val="tx1"/>
                </a:solidFill>
              </a:rPr>
              <a:t>3</a:t>
            </a:r>
            <a:r>
              <a:rPr kumimoji="1" lang="ja-JP" altLang="en-US" sz="1000" b="1" dirty="0" smtClean="0">
                <a:solidFill>
                  <a:schemeClr val="tx1"/>
                </a:solidFill>
              </a:rPr>
              <a:t>位</a:t>
            </a:r>
            <a:r>
              <a:rPr kumimoji="1" lang="ja-JP" altLang="en-US" sz="1000" dirty="0" smtClean="0">
                <a:solidFill>
                  <a:schemeClr val="tx1"/>
                </a:solidFill>
              </a:rPr>
              <a:t>）</a:t>
            </a:r>
            <a:endParaRPr kumimoji="1" lang="en-US" altLang="ja-JP" sz="1000" dirty="0" smtClean="0">
              <a:solidFill>
                <a:schemeClr val="tx1"/>
              </a:solidFill>
            </a:endParaRPr>
          </a:p>
          <a:p>
            <a:r>
              <a:rPr kumimoji="1" lang="ja-JP" altLang="en-US" sz="1000" dirty="0" smtClean="0">
                <a:solidFill>
                  <a:schemeClr val="tx1"/>
                </a:solidFill>
              </a:rPr>
              <a:t>　　　行為別構成比　</a:t>
            </a:r>
            <a:r>
              <a:rPr kumimoji="1" lang="ja-JP" altLang="en-US" sz="1000" b="1" dirty="0" smtClean="0">
                <a:solidFill>
                  <a:schemeClr val="tx1"/>
                </a:solidFill>
              </a:rPr>
              <a:t>無断外泊</a:t>
            </a:r>
            <a:r>
              <a:rPr kumimoji="1" lang="ja-JP" altLang="en-US" sz="1000" dirty="0" smtClean="0">
                <a:solidFill>
                  <a:schemeClr val="tx1"/>
                </a:solidFill>
              </a:rPr>
              <a:t>　</a:t>
            </a:r>
            <a:r>
              <a:rPr kumimoji="1" lang="en-US" altLang="ja-JP" sz="1000" dirty="0" smtClean="0">
                <a:solidFill>
                  <a:schemeClr val="tx1"/>
                </a:solidFill>
              </a:rPr>
              <a:t>1,432</a:t>
            </a:r>
            <a:r>
              <a:rPr kumimoji="1" lang="ja-JP" altLang="en-US" sz="1000" dirty="0" smtClean="0">
                <a:solidFill>
                  <a:schemeClr val="tx1"/>
                </a:solidFill>
              </a:rPr>
              <a:t>人，</a:t>
            </a:r>
            <a:r>
              <a:rPr kumimoji="1" lang="en-US" altLang="ja-JP" sz="1000" b="1" dirty="0" smtClean="0">
                <a:solidFill>
                  <a:srgbClr val="FF0000"/>
                </a:solidFill>
              </a:rPr>
              <a:t>2.40%</a:t>
            </a:r>
            <a:r>
              <a:rPr kumimoji="1" lang="ja-JP" altLang="en-US" sz="1000" dirty="0" smtClean="0">
                <a:solidFill>
                  <a:schemeClr val="tx1"/>
                </a:solidFill>
              </a:rPr>
              <a:t>（全国</a:t>
            </a:r>
            <a:r>
              <a:rPr kumimoji="1" lang="en-US" altLang="ja-JP" sz="1000" dirty="0" smtClean="0">
                <a:solidFill>
                  <a:schemeClr val="tx1"/>
                </a:solidFill>
              </a:rPr>
              <a:t>0.42%</a:t>
            </a:r>
            <a:r>
              <a:rPr kumimoji="1" lang="ja-JP" altLang="en-US" sz="1000" dirty="0" smtClean="0">
                <a:solidFill>
                  <a:schemeClr val="tx1"/>
                </a:solidFill>
              </a:rPr>
              <a:t>）</a:t>
            </a:r>
            <a:endParaRPr kumimoji="1" lang="en-US" altLang="ja-JP" sz="1000" dirty="0" smtClean="0">
              <a:solidFill>
                <a:schemeClr val="tx1"/>
              </a:solidFill>
            </a:endParaRPr>
          </a:p>
          <a:p>
            <a:r>
              <a:rPr kumimoji="1" lang="ja-JP" altLang="en-US" sz="1000" dirty="0" smtClean="0">
                <a:solidFill>
                  <a:schemeClr val="tx1"/>
                </a:solidFill>
              </a:rPr>
              <a:t>　　　　　　　　　　　　　</a:t>
            </a:r>
            <a:r>
              <a:rPr kumimoji="1" lang="ja-JP" altLang="en-US" sz="1000" b="1" dirty="0" smtClean="0">
                <a:solidFill>
                  <a:schemeClr val="tx1"/>
                </a:solidFill>
              </a:rPr>
              <a:t>深夜はいかい　</a:t>
            </a:r>
            <a:r>
              <a:rPr kumimoji="1" lang="en-US" altLang="ja-JP" sz="1000" dirty="0" smtClean="0">
                <a:solidFill>
                  <a:schemeClr val="tx1"/>
                </a:solidFill>
              </a:rPr>
              <a:t>41,818</a:t>
            </a:r>
            <a:r>
              <a:rPr kumimoji="1" lang="ja-JP" altLang="en-US" sz="1000" dirty="0" smtClean="0">
                <a:solidFill>
                  <a:schemeClr val="tx1"/>
                </a:solidFill>
              </a:rPr>
              <a:t>人，</a:t>
            </a:r>
            <a:r>
              <a:rPr kumimoji="1" lang="en-US" altLang="ja-JP" sz="1000" b="1" dirty="0" smtClean="0">
                <a:solidFill>
                  <a:srgbClr val="FF0000"/>
                </a:solidFill>
              </a:rPr>
              <a:t>70.05%</a:t>
            </a:r>
            <a:r>
              <a:rPr kumimoji="1" lang="ja-JP" altLang="en-US" sz="1000" dirty="0" smtClean="0">
                <a:solidFill>
                  <a:schemeClr val="tx1"/>
                </a:solidFill>
              </a:rPr>
              <a:t>（全国</a:t>
            </a:r>
            <a:r>
              <a:rPr kumimoji="1" lang="en-US" altLang="ja-JP" sz="1000" dirty="0" smtClean="0">
                <a:solidFill>
                  <a:schemeClr val="tx1"/>
                </a:solidFill>
              </a:rPr>
              <a:t>58.40%</a:t>
            </a:r>
            <a:r>
              <a:rPr kumimoji="1" lang="ja-JP" altLang="en-US" sz="1000" dirty="0" smtClean="0">
                <a:solidFill>
                  <a:schemeClr val="tx1"/>
                </a:solidFill>
              </a:rPr>
              <a:t>）　　　　　</a:t>
            </a:r>
            <a:endParaRPr kumimoji="1" lang="en-US" altLang="ja-JP" sz="1000" dirty="0" smtClean="0">
              <a:solidFill>
                <a:schemeClr val="tx1"/>
              </a:solidFill>
            </a:endParaRPr>
          </a:p>
          <a:p>
            <a:r>
              <a:rPr kumimoji="1" lang="ja-JP" altLang="en-US" sz="1000" dirty="0" smtClean="0">
                <a:solidFill>
                  <a:schemeClr val="tx1"/>
                </a:solidFill>
              </a:rPr>
              <a:t>　　　　　　　　　　　　　</a:t>
            </a:r>
            <a:r>
              <a:rPr kumimoji="1" lang="ja-JP" altLang="en-US" sz="1000" b="1" dirty="0" smtClean="0">
                <a:solidFill>
                  <a:schemeClr val="tx1"/>
                </a:solidFill>
              </a:rPr>
              <a:t>怠学</a:t>
            </a:r>
            <a:r>
              <a:rPr kumimoji="1" lang="ja-JP" altLang="en-US" sz="1000" dirty="0" smtClean="0">
                <a:solidFill>
                  <a:schemeClr val="tx1"/>
                </a:solidFill>
              </a:rPr>
              <a:t>　</a:t>
            </a:r>
            <a:r>
              <a:rPr kumimoji="1" lang="en-US" altLang="ja-JP" sz="1000" dirty="0" smtClean="0">
                <a:solidFill>
                  <a:schemeClr val="tx1"/>
                </a:solidFill>
              </a:rPr>
              <a:t>1,215</a:t>
            </a:r>
            <a:r>
              <a:rPr kumimoji="1" lang="ja-JP" altLang="en-US" sz="1000" dirty="0" smtClean="0">
                <a:solidFill>
                  <a:schemeClr val="tx1"/>
                </a:solidFill>
              </a:rPr>
              <a:t>人，</a:t>
            </a:r>
            <a:r>
              <a:rPr kumimoji="1" lang="en-US" altLang="ja-JP" sz="1000" b="1" dirty="0" smtClean="0">
                <a:solidFill>
                  <a:srgbClr val="FF0000"/>
                </a:solidFill>
              </a:rPr>
              <a:t>2.04%</a:t>
            </a:r>
            <a:r>
              <a:rPr kumimoji="1" lang="ja-JP" altLang="en-US" sz="1000" dirty="0" smtClean="0">
                <a:solidFill>
                  <a:schemeClr val="tx1"/>
                </a:solidFill>
              </a:rPr>
              <a:t>（全国</a:t>
            </a:r>
            <a:r>
              <a:rPr kumimoji="1" lang="en-US" altLang="ja-JP" sz="1000" dirty="0" smtClean="0">
                <a:solidFill>
                  <a:schemeClr val="tx1"/>
                </a:solidFill>
              </a:rPr>
              <a:t>1.58%</a:t>
            </a:r>
            <a:r>
              <a:rPr kumimoji="1" lang="ja-JP" altLang="en-US" sz="1000" dirty="0" smtClean="0">
                <a:solidFill>
                  <a:schemeClr val="tx1"/>
                </a:solidFill>
              </a:rPr>
              <a:t>）</a:t>
            </a:r>
            <a:endParaRPr kumimoji="1" lang="en-US" altLang="ja-JP" sz="1000" dirty="0" smtClean="0">
              <a:solidFill>
                <a:schemeClr val="tx1"/>
              </a:solidFill>
            </a:endParaRPr>
          </a:p>
          <a:p>
            <a:endParaRPr kumimoji="1" lang="ja-JP" altLang="en-US" sz="1200" dirty="0">
              <a:solidFill>
                <a:schemeClr val="tx1"/>
              </a:solidFill>
            </a:endParaRPr>
          </a:p>
        </p:txBody>
      </p:sp>
      <p:sp>
        <p:nvSpPr>
          <p:cNvPr id="13" name="正方形/長方形 12"/>
          <p:cNvSpPr/>
          <p:nvPr/>
        </p:nvSpPr>
        <p:spPr>
          <a:xfrm>
            <a:off x="4836298" y="1149673"/>
            <a:ext cx="4168025" cy="934454"/>
          </a:xfrm>
          <a:prstGeom prst="rect">
            <a:avLst/>
          </a:prstGeom>
          <a:solidFill>
            <a:schemeClr val="accent3">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人口比率からすると補導数は全国トップ。家庭や学校に</a:t>
            </a:r>
            <a:r>
              <a:rPr kumimoji="1" lang="ja-JP" altLang="en-US" sz="1200" dirty="0" smtClean="0">
                <a:solidFill>
                  <a:srgbClr val="FF0000"/>
                </a:solidFill>
              </a:rPr>
              <a:t>居場所</a:t>
            </a:r>
            <a:r>
              <a:rPr kumimoji="1" lang="ja-JP" altLang="en-US" sz="1200" dirty="0" smtClean="0">
                <a:solidFill>
                  <a:schemeClr val="tx1"/>
                </a:solidFill>
              </a:rPr>
              <a:t>がなく，昼間に学校に行かずに夜出歩いたり，家出や外泊を繰り返す少年が多数いる。このように街中を彷徨っている少年について，非行の入口の段階で非行の進行を止めることが必要あり，そのために少年の</a:t>
            </a:r>
            <a:r>
              <a:rPr kumimoji="1" lang="ja-JP" altLang="en-US" sz="1200" dirty="0" smtClean="0">
                <a:solidFill>
                  <a:srgbClr val="FF0000"/>
                </a:solidFill>
              </a:rPr>
              <a:t>居場所</a:t>
            </a:r>
            <a:r>
              <a:rPr kumimoji="1" lang="ja-JP" altLang="en-US" sz="1200" dirty="0" smtClean="0">
                <a:solidFill>
                  <a:schemeClr val="tx1"/>
                </a:solidFill>
              </a:rPr>
              <a:t>が必要である。</a:t>
            </a:r>
            <a:endParaRPr kumimoji="1" lang="ja-JP" altLang="en-US" sz="1200" dirty="0">
              <a:solidFill>
                <a:schemeClr val="tx1"/>
              </a:solidFill>
            </a:endParaRPr>
          </a:p>
        </p:txBody>
      </p:sp>
      <p:sp>
        <p:nvSpPr>
          <p:cNvPr id="14" name="正方形/長方形 13"/>
          <p:cNvSpPr/>
          <p:nvPr/>
        </p:nvSpPr>
        <p:spPr>
          <a:xfrm>
            <a:off x="554421" y="2258015"/>
            <a:ext cx="3900971" cy="72846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a:t>
            </a:r>
            <a:r>
              <a:rPr kumimoji="1" lang="ja-JP" altLang="en-US" sz="1000" b="1" dirty="0" smtClean="0">
                <a:solidFill>
                  <a:schemeClr val="tx1"/>
                </a:solidFill>
                <a:effectLst>
                  <a:outerShdw blurRad="38100" dist="38100" dir="2700000" algn="tl">
                    <a:srgbClr val="000000">
                      <a:alpha val="43137"/>
                    </a:srgbClr>
                  </a:outerShdw>
                </a:effectLst>
              </a:rPr>
              <a:t>福祉犯の法令別送致件数　</a:t>
            </a:r>
            <a:r>
              <a:rPr kumimoji="1" lang="en-US" altLang="ja-JP" sz="1000" b="1" dirty="0" smtClean="0">
                <a:solidFill>
                  <a:srgbClr val="FF0000"/>
                </a:solidFill>
              </a:rPr>
              <a:t>233</a:t>
            </a:r>
            <a:r>
              <a:rPr kumimoji="1" lang="ja-JP" altLang="en-US" sz="1000" b="1" dirty="0" smtClean="0">
                <a:solidFill>
                  <a:srgbClr val="FF0000"/>
                </a:solidFill>
              </a:rPr>
              <a:t>件</a:t>
            </a:r>
            <a:r>
              <a:rPr kumimoji="1" lang="ja-JP" altLang="en-US" sz="1000" dirty="0" smtClean="0">
                <a:solidFill>
                  <a:schemeClr val="tx1"/>
                </a:solidFill>
              </a:rPr>
              <a:t>（</a:t>
            </a:r>
            <a:r>
              <a:rPr kumimoji="1" lang="ja-JP" altLang="en-US" sz="1000" b="1" dirty="0" smtClean="0">
                <a:solidFill>
                  <a:schemeClr val="tx1"/>
                </a:solidFill>
              </a:rPr>
              <a:t>全国</a:t>
            </a:r>
            <a:r>
              <a:rPr kumimoji="1" lang="en-US" altLang="ja-JP" sz="1000" b="1" dirty="0" smtClean="0">
                <a:solidFill>
                  <a:schemeClr val="tx1"/>
                </a:solidFill>
              </a:rPr>
              <a:t>10</a:t>
            </a:r>
            <a:r>
              <a:rPr kumimoji="1" lang="ja-JP" altLang="en-US" sz="1000" b="1" dirty="0" smtClean="0">
                <a:solidFill>
                  <a:schemeClr val="tx1"/>
                </a:solidFill>
              </a:rPr>
              <a:t>位</a:t>
            </a:r>
            <a:r>
              <a:rPr kumimoji="1" lang="ja-JP" altLang="en-US" sz="1000" dirty="0" smtClean="0">
                <a:solidFill>
                  <a:schemeClr val="tx1"/>
                </a:solidFill>
              </a:rPr>
              <a:t>），うち風営法</a:t>
            </a:r>
            <a:r>
              <a:rPr kumimoji="1" lang="en-US" altLang="ja-JP" sz="1000" dirty="0" smtClean="0">
                <a:solidFill>
                  <a:schemeClr val="tx1"/>
                </a:solidFill>
              </a:rPr>
              <a:t>17</a:t>
            </a:r>
            <a:r>
              <a:rPr kumimoji="1" lang="ja-JP" altLang="en-US" sz="1000" dirty="0" smtClean="0">
                <a:solidFill>
                  <a:schemeClr val="tx1"/>
                </a:solidFill>
              </a:rPr>
              <a:t>件（</a:t>
            </a:r>
            <a:r>
              <a:rPr kumimoji="1" lang="ja-JP" altLang="en-US" sz="1000" b="1" dirty="0" smtClean="0">
                <a:solidFill>
                  <a:schemeClr val="tx1"/>
                </a:solidFill>
              </a:rPr>
              <a:t>全</a:t>
            </a:r>
            <a:endParaRPr kumimoji="1" lang="en-US" altLang="ja-JP" sz="1000" b="1" dirty="0" smtClean="0">
              <a:solidFill>
                <a:schemeClr val="tx1"/>
              </a:solidFill>
            </a:endParaRPr>
          </a:p>
          <a:p>
            <a:r>
              <a:rPr kumimoji="1" lang="ja-JP" altLang="en-US" sz="1000" b="1" dirty="0" smtClean="0">
                <a:solidFill>
                  <a:schemeClr val="tx1"/>
                </a:solidFill>
              </a:rPr>
              <a:t>　　国</a:t>
            </a:r>
            <a:r>
              <a:rPr kumimoji="1" lang="en-US" altLang="ja-JP" sz="1000" b="1" dirty="0" smtClean="0">
                <a:solidFill>
                  <a:schemeClr val="tx1"/>
                </a:solidFill>
              </a:rPr>
              <a:t>6</a:t>
            </a:r>
            <a:r>
              <a:rPr kumimoji="1" lang="ja-JP" altLang="en-US" sz="1000" b="1" dirty="0" smtClean="0">
                <a:solidFill>
                  <a:schemeClr val="tx1"/>
                </a:solidFill>
              </a:rPr>
              <a:t>位</a:t>
            </a:r>
            <a:r>
              <a:rPr kumimoji="1" lang="ja-JP" altLang="en-US" sz="1000" dirty="0" smtClean="0">
                <a:solidFill>
                  <a:schemeClr val="tx1"/>
                </a:solidFill>
              </a:rPr>
              <a:t>），児福法</a:t>
            </a:r>
            <a:r>
              <a:rPr kumimoji="1" lang="en-US" altLang="ja-JP" sz="1000" dirty="0" smtClean="0">
                <a:solidFill>
                  <a:schemeClr val="tx1"/>
                </a:solidFill>
              </a:rPr>
              <a:t>15</a:t>
            </a:r>
            <a:r>
              <a:rPr kumimoji="1" lang="ja-JP" altLang="en-US" sz="1000" dirty="0" smtClean="0">
                <a:solidFill>
                  <a:schemeClr val="tx1"/>
                </a:solidFill>
              </a:rPr>
              <a:t>件（</a:t>
            </a:r>
            <a:r>
              <a:rPr kumimoji="1" lang="ja-JP" altLang="en-US" sz="1000" b="1" dirty="0" smtClean="0">
                <a:solidFill>
                  <a:schemeClr val="tx1"/>
                </a:solidFill>
              </a:rPr>
              <a:t>全国</a:t>
            </a:r>
            <a:r>
              <a:rPr kumimoji="1" lang="en-US" altLang="ja-JP" sz="1000" b="1" dirty="0" smtClean="0">
                <a:solidFill>
                  <a:schemeClr val="tx1"/>
                </a:solidFill>
              </a:rPr>
              <a:t>8</a:t>
            </a:r>
            <a:r>
              <a:rPr kumimoji="1" lang="ja-JP" altLang="en-US" sz="1000" b="1" dirty="0" smtClean="0">
                <a:solidFill>
                  <a:schemeClr val="tx1"/>
                </a:solidFill>
              </a:rPr>
              <a:t>位</a:t>
            </a:r>
            <a:r>
              <a:rPr kumimoji="1" lang="ja-JP" altLang="en-US" sz="1000" dirty="0" smtClean="0">
                <a:solidFill>
                  <a:schemeClr val="tx1"/>
                </a:solidFill>
              </a:rPr>
              <a:t>），青少年保護育成条例</a:t>
            </a:r>
            <a:r>
              <a:rPr kumimoji="1" lang="en-US" altLang="ja-JP" sz="1000" dirty="0" smtClean="0">
                <a:solidFill>
                  <a:schemeClr val="tx1"/>
                </a:solidFill>
              </a:rPr>
              <a:t>136</a:t>
            </a:r>
            <a:r>
              <a:rPr kumimoji="1" lang="ja-JP" altLang="en-US" sz="1000" dirty="0" smtClean="0">
                <a:solidFill>
                  <a:schemeClr val="tx1"/>
                </a:solidFill>
              </a:rPr>
              <a:t>件（</a:t>
            </a:r>
            <a:r>
              <a:rPr kumimoji="1" lang="ja-JP" altLang="en-US" sz="1000" b="1" dirty="0" smtClean="0">
                <a:solidFill>
                  <a:schemeClr val="tx1"/>
                </a:solidFill>
              </a:rPr>
              <a:t>全国</a:t>
            </a:r>
            <a:endParaRPr kumimoji="1" lang="en-US" altLang="ja-JP" sz="1000" b="1" dirty="0" smtClean="0">
              <a:solidFill>
                <a:schemeClr val="tx1"/>
              </a:solidFill>
            </a:endParaRPr>
          </a:p>
          <a:p>
            <a:r>
              <a:rPr kumimoji="1" lang="ja-JP" altLang="en-US" sz="1000" b="1" dirty="0" smtClean="0">
                <a:solidFill>
                  <a:schemeClr val="tx1"/>
                </a:solidFill>
              </a:rPr>
              <a:t>　　</a:t>
            </a:r>
            <a:r>
              <a:rPr kumimoji="1" lang="en-US" altLang="ja-JP" sz="1000" b="1" dirty="0" smtClean="0">
                <a:solidFill>
                  <a:schemeClr val="tx1"/>
                </a:solidFill>
              </a:rPr>
              <a:t>5</a:t>
            </a:r>
            <a:r>
              <a:rPr kumimoji="1" lang="ja-JP" altLang="en-US" sz="1000" b="1" dirty="0" smtClean="0">
                <a:solidFill>
                  <a:schemeClr val="tx1"/>
                </a:solidFill>
              </a:rPr>
              <a:t>位</a:t>
            </a:r>
            <a:r>
              <a:rPr kumimoji="1" lang="ja-JP" altLang="en-US" sz="1000" dirty="0" smtClean="0">
                <a:solidFill>
                  <a:schemeClr val="tx1"/>
                </a:solidFill>
              </a:rPr>
              <a:t>）</a:t>
            </a:r>
            <a:endParaRPr kumimoji="1" lang="en-US" altLang="ja-JP" sz="1000" dirty="0" smtClean="0">
              <a:solidFill>
                <a:schemeClr val="tx1"/>
              </a:solidFill>
            </a:endParaRPr>
          </a:p>
          <a:p>
            <a:r>
              <a:rPr kumimoji="1" lang="ja-JP" altLang="en-US" sz="1000" dirty="0" smtClean="0">
                <a:solidFill>
                  <a:schemeClr val="tx1"/>
                </a:solidFill>
              </a:rPr>
              <a:t>◎</a:t>
            </a:r>
            <a:r>
              <a:rPr kumimoji="1" lang="ja-JP" altLang="en-US" sz="1000" b="1" dirty="0" smtClean="0">
                <a:solidFill>
                  <a:schemeClr val="tx1"/>
                </a:solidFill>
                <a:effectLst>
                  <a:outerShdw blurRad="38100" dist="38100" dir="2700000" algn="tl">
                    <a:srgbClr val="000000">
                      <a:alpha val="43137"/>
                    </a:srgbClr>
                  </a:outerShdw>
                </a:effectLst>
              </a:rPr>
              <a:t>福祉犯の被害少年</a:t>
            </a:r>
            <a:r>
              <a:rPr kumimoji="1" lang="ja-JP" altLang="en-US" sz="1000" dirty="0" smtClean="0">
                <a:solidFill>
                  <a:schemeClr val="tx1"/>
                </a:solidFill>
              </a:rPr>
              <a:t>　</a:t>
            </a:r>
            <a:r>
              <a:rPr kumimoji="1" lang="en-US" altLang="ja-JP" sz="1000" b="1" dirty="0" smtClean="0">
                <a:solidFill>
                  <a:srgbClr val="FF0000"/>
                </a:solidFill>
              </a:rPr>
              <a:t>331</a:t>
            </a:r>
            <a:r>
              <a:rPr kumimoji="1" lang="ja-JP" altLang="en-US" sz="1000" b="1" dirty="0" smtClean="0">
                <a:solidFill>
                  <a:srgbClr val="FF0000"/>
                </a:solidFill>
              </a:rPr>
              <a:t>人</a:t>
            </a:r>
            <a:r>
              <a:rPr kumimoji="1" lang="ja-JP" altLang="en-US" sz="1000" dirty="0">
                <a:solidFill>
                  <a:schemeClr val="tx1"/>
                </a:solidFill>
              </a:rPr>
              <a:t>（</a:t>
            </a:r>
            <a:r>
              <a:rPr kumimoji="1" lang="ja-JP" altLang="en-US" sz="1000" b="1" dirty="0" smtClean="0">
                <a:solidFill>
                  <a:schemeClr val="tx1"/>
                </a:solidFill>
              </a:rPr>
              <a:t>全国</a:t>
            </a:r>
            <a:r>
              <a:rPr kumimoji="1" lang="en-US" altLang="ja-JP" sz="1000" b="1" dirty="0" smtClean="0">
                <a:solidFill>
                  <a:schemeClr val="tx1"/>
                </a:solidFill>
              </a:rPr>
              <a:t>7</a:t>
            </a:r>
            <a:r>
              <a:rPr kumimoji="1" lang="ja-JP" altLang="en-US" sz="1000" b="1" dirty="0" smtClean="0">
                <a:solidFill>
                  <a:schemeClr val="tx1"/>
                </a:solidFill>
              </a:rPr>
              <a:t>位</a:t>
            </a:r>
            <a:r>
              <a:rPr kumimoji="1" lang="ja-JP" altLang="en-US" sz="1000" dirty="0">
                <a:solidFill>
                  <a:schemeClr val="tx1"/>
                </a:solidFill>
              </a:rPr>
              <a:t>） </a:t>
            </a:r>
            <a:r>
              <a:rPr kumimoji="1" lang="ja-JP" altLang="en-US" sz="1000" dirty="0" smtClean="0">
                <a:solidFill>
                  <a:schemeClr val="tx1"/>
                </a:solidFill>
              </a:rPr>
              <a:t>，うち女子</a:t>
            </a:r>
            <a:r>
              <a:rPr kumimoji="1" lang="en-US" altLang="ja-JP" sz="1000" b="1" dirty="0" smtClean="0">
                <a:solidFill>
                  <a:srgbClr val="FF0000"/>
                </a:solidFill>
              </a:rPr>
              <a:t>225</a:t>
            </a:r>
            <a:r>
              <a:rPr kumimoji="1" lang="ja-JP" altLang="en-US" sz="1000" b="1" dirty="0" smtClean="0">
                <a:solidFill>
                  <a:srgbClr val="FF0000"/>
                </a:solidFill>
              </a:rPr>
              <a:t>人</a:t>
            </a:r>
            <a:r>
              <a:rPr kumimoji="1" lang="ja-JP" altLang="en-US" sz="1000" dirty="0">
                <a:solidFill>
                  <a:schemeClr val="tx1"/>
                </a:solidFill>
              </a:rPr>
              <a:t>（</a:t>
            </a:r>
            <a:r>
              <a:rPr kumimoji="1" lang="ja-JP" altLang="en-US" sz="1000" b="1" dirty="0">
                <a:solidFill>
                  <a:schemeClr val="tx1"/>
                </a:solidFill>
              </a:rPr>
              <a:t>全国</a:t>
            </a:r>
            <a:r>
              <a:rPr kumimoji="1" lang="en-US" altLang="ja-JP" sz="1000" b="1" dirty="0">
                <a:solidFill>
                  <a:schemeClr val="tx1"/>
                </a:solidFill>
              </a:rPr>
              <a:t>6</a:t>
            </a:r>
            <a:r>
              <a:rPr kumimoji="1" lang="ja-JP" altLang="en-US" sz="1000" b="1" dirty="0">
                <a:solidFill>
                  <a:schemeClr val="tx1"/>
                </a:solidFill>
              </a:rPr>
              <a:t>位</a:t>
            </a:r>
            <a:r>
              <a:rPr kumimoji="1" lang="ja-JP" altLang="en-US" sz="1000" dirty="0">
                <a:solidFill>
                  <a:schemeClr val="tx1"/>
                </a:solidFill>
              </a:rPr>
              <a:t>）</a:t>
            </a:r>
          </a:p>
        </p:txBody>
      </p:sp>
      <p:sp>
        <p:nvSpPr>
          <p:cNvPr id="15" name="右矢印 14"/>
          <p:cNvSpPr/>
          <p:nvPr/>
        </p:nvSpPr>
        <p:spPr>
          <a:xfrm>
            <a:off x="4459241" y="2363296"/>
            <a:ext cx="419510" cy="5248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右矢印 15"/>
          <p:cNvSpPr/>
          <p:nvPr/>
        </p:nvSpPr>
        <p:spPr>
          <a:xfrm>
            <a:off x="4452846" y="1411946"/>
            <a:ext cx="419510" cy="5248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p:cNvSpPr/>
          <p:nvPr/>
        </p:nvSpPr>
        <p:spPr>
          <a:xfrm>
            <a:off x="4855920" y="2169801"/>
            <a:ext cx="4148404" cy="916084"/>
          </a:xfrm>
          <a:prstGeom prst="rect">
            <a:avLst/>
          </a:prstGeom>
          <a:solidFill>
            <a:schemeClr val="accent3">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人口比率にすると福祉犯の件数，被害少年数共に全国ワースト。福祉犯の件数，被害少年数がこれほど多いのは，</a:t>
            </a:r>
            <a:r>
              <a:rPr kumimoji="1" lang="ja-JP" altLang="en-US" sz="1200" dirty="0">
                <a:solidFill>
                  <a:schemeClr val="tx1"/>
                </a:solidFill>
              </a:rPr>
              <a:t>沖縄の夜の世界の危険性を</a:t>
            </a:r>
            <a:r>
              <a:rPr kumimoji="1" lang="ja-JP" altLang="en-US" sz="1200" dirty="0" smtClean="0">
                <a:solidFill>
                  <a:schemeClr val="tx1"/>
                </a:solidFill>
              </a:rPr>
              <a:t>示すと共に，家庭</a:t>
            </a:r>
            <a:r>
              <a:rPr kumimoji="1" lang="ja-JP" altLang="en-US" sz="1200" dirty="0">
                <a:solidFill>
                  <a:schemeClr val="tx1"/>
                </a:solidFill>
              </a:rPr>
              <a:t>や学校に</a:t>
            </a:r>
            <a:r>
              <a:rPr kumimoji="1" lang="ja-JP" altLang="en-US" sz="1200" dirty="0">
                <a:solidFill>
                  <a:srgbClr val="FF0000"/>
                </a:solidFill>
              </a:rPr>
              <a:t>居場所</a:t>
            </a:r>
            <a:r>
              <a:rPr kumimoji="1" lang="ja-JP" altLang="en-US" sz="1200" dirty="0">
                <a:solidFill>
                  <a:schemeClr val="tx1"/>
                </a:solidFill>
              </a:rPr>
              <a:t>がなく，夜の世界に足を踏み入れて</a:t>
            </a:r>
            <a:r>
              <a:rPr kumimoji="1" lang="ja-JP" altLang="en-US" sz="1200" dirty="0" smtClean="0">
                <a:solidFill>
                  <a:schemeClr val="tx1"/>
                </a:solidFill>
              </a:rPr>
              <a:t>しまっている</a:t>
            </a:r>
            <a:r>
              <a:rPr kumimoji="1" lang="ja-JP" altLang="en-US" sz="1200" dirty="0">
                <a:solidFill>
                  <a:schemeClr val="tx1"/>
                </a:solidFill>
              </a:rPr>
              <a:t>少年が多数</a:t>
            </a:r>
            <a:r>
              <a:rPr kumimoji="1" lang="ja-JP" altLang="en-US" sz="1200" dirty="0" smtClean="0">
                <a:solidFill>
                  <a:schemeClr val="tx1"/>
                </a:solidFill>
              </a:rPr>
              <a:t>いるということである。このような少年を救い出さなければならない。</a:t>
            </a:r>
            <a:endParaRPr kumimoji="1" lang="ja-JP" altLang="en-US" sz="1200" dirty="0">
              <a:solidFill>
                <a:schemeClr val="tx1"/>
              </a:solidFill>
            </a:endParaRPr>
          </a:p>
        </p:txBody>
      </p:sp>
      <p:sp>
        <p:nvSpPr>
          <p:cNvPr id="19" name="正方形/長方形 18"/>
          <p:cNvSpPr/>
          <p:nvPr/>
        </p:nvSpPr>
        <p:spPr>
          <a:xfrm>
            <a:off x="140215" y="1264912"/>
            <a:ext cx="344750" cy="1721571"/>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不良行為</a:t>
            </a:r>
            <a:endParaRPr kumimoji="1" lang="ja-JP" altLang="en-US" sz="1400" b="1" dirty="0">
              <a:solidFill>
                <a:schemeClr val="tx1"/>
              </a:solidFill>
            </a:endParaRPr>
          </a:p>
        </p:txBody>
      </p:sp>
      <p:sp>
        <p:nvSpPr>
          <p:cNvPr id="20" name="正方形/長方形 19"/>
          <p:cNvSpPr/>
          <p:nvPr/>
        </p:nvSpPr>
        <p:spPr>
          <a:xfrm>
            <a:off x="569618" y="3416938"/>
            <a:ext cx="3900971" cy="91514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a:t>
            </a:r>
            <a:r>
              <a:rPr kumimoji="1" lang="ja-JP" altLang="en-US" sz="1000" b="1" dirty="0" smtClean="0">
                <a:solidFill>
                  <a:schemeClr val="tx1"/>
                </a:solidFill>
                <a:effectLst>
                  <a:outerShdw blurRad="38100" dist="38100" dir="2700000" algn="tl">
                    <a:srgbClr val="000000">
                      <a:alpha val="43137"/>
                    </a:srgbClr>
                  </a:outerShdw>
                </a:effectLst>
              </a:rPr>
              <a:t>観護措置件数</a:t>
            </a:r>
            <a:r>
              <a:rPr kumimoji="1" lang="ja-JP" altLang="en-US" sz="1000" dirty="0" smtClean="0">
                <a:solidFill>
                  <a:schemeClr val="tx1"/>
                </a:solidFill>
              </a:rPr>
              <a:t>（那覇管内家裁）　</a:t>
            </a:r>
            <a:r>
              <a:rPr kumimoji="1" lang="en-US" altLang="ja-JP" sz="1000" b="1" dirty="0" smtClean="0">
                <a:solidFill>
                  <a:srgbClr val="FF0000"/>
                </a:solidFill>
              </a:rPr>
              <a:t>170</a:t>
            </a:r>
            <a:r>
              <a:rPr kumimoji="1" lang="ja-JP" altLang="en-US" sz="1000" b="1" dirty="0" smtClean="0">
                <a:solidFill>
                  <a:srgbClr val="FF0000"/>
                </a:solidFill>
              </a:rPr>
              <a:t>件</a:t>
            </a:r>
            <a:endParaRPr kumimoji="1" lang="en-US" altLang="ja-JP" sz="1000" b="1" dirty="0" smtClean="0">
              <a:solidFill>
                <a:srgbClr val="FF0000"/>
              </a:solidFill>
            </a:endParaRPr>
          </a:p>
          <a:p>
            <a:r>
              <a:rPr kumimoji="1" lang="ja-JP" altLang="en-US" sz="1000" dirty="0" smtClean="0">
                <a:solidFill>
                  <a:schemeClr val="tx1"/>
                </a:solidFill>
              </a:rPr>
              <a:t>◎</a:t>
            </a:r>
            <a:r>
              <a:rPr kumimoji="1" lang="ja-JP" altLang="en-US" sz="1000" b="1" dirty="0" smtClean="0">
                <a:solidFill>
                  <a:schemeClr val="tx1"/>
                </a:solidFill>
                <a:effectLst>
                  <a:outerShdw blurRad="38100" dist="38100" dir="2700000" algn="tl">
                    <a:srgbClr val="000000">
                      <a:alpha val="43137"/>
                    </a:srgbClr>
                  </a:outerShdw>
                </a:effectLst>
              </a:rPr>
              <a:t>少年院送致</a:t>
            </a:r>
            <a:r>
              <a:rPr kumimoji="1" lang="ja-JP" altLang="en-US" sz="1000" dirty="0" smtClean="0">
                <a:solidFill>
                  <a:schemeClr val="tx1"/>
                </a:solidFill>
              </a:rPr>
              <a:t>　</a:t>
            </a:r>
            <a:r>
              <a:rPr kumimoji="1" lang="en-US" altLang="ja-JP" sz="1000" b="1" dirty="0" smtClean="0">
                <a:solidFill>
                  <a:srgbClr val="FF0000"/>
                </a:solidFill>
              </a:rPr>
              <a:t>74</a:t>
            </a:r>
            <a:r>
              <a:rPr kumimoji="1" lang="ja-JP" altLang="en-US" sz="1000" b="1" dirty="0" smtClean="0">
                <a:solidFill>
                  <a:srgbClr val="FF0000"/>
                </a:solidFill>
              </a:rPr>
              <a:t>人</a:t>
            </a:r>
            <a:r>
              <a:rPr kumimoji="1" lang="ja-JP" altLang="en-US" sz="1000" dirty="0" smtClean="0">
                <a:solidFill>
                  <a:schemeClr val="tx1"/>
                </a:solidFill>
              </a:rPr>
              <a:t>，送致率</a:t>
            </a:r>
            <a:r>
              <a:rPr kumimoji="1" lang="en-US" altLang="ja-JP" sz="1000" b="1" dirty="0" smtClean="0">
                <a:solidFill>
                  <a:srgbClr val="FF0000"/>
                </a:solidFill>
              </a:rPr>
              <a:t>3.22%</a:t>
            </a:r>
            <a:r>
              <a:rPr kumimoji="1" lang="ja-JP" altLang="en-US" sz="1000" dirty="0" smtClean="0">
                <a:solidFill>
                  <a:schemeClr val="tx1"/>
                </a:solidFill>
              </a:rPr>
              <a:t>（全国</a:t>
            </a:r>
            <a:r>
              <a:rPr kumimoji="1" lang="en-US" altLang="ja-JP" sz="1000" dirty="0" smtClean="0">
                <a:solidFill>
                  <a:schemeClr val="tx1"/>
                </a:solidFill>
              </a:rPr>
              <a:t>2.64%</a:t>
            </a:r>
            <a:r>
              <a:rPr kumimoji="1" lang="ja-JP" altLang="en-US" sz="1000" dirty="0" smtClean="0">
                <a:solidFill>
                  <a:schemeClr val="tx1"/>
                </a:solidFill>
              </a:rPr>
              <a:t>）</a:t>
            </a:r>
            <a:endParaRPr kumimoji="1" lang="en-US" altLang="ja-JP" sz="1000" dirty="0" smtClean="0">
              <a:solidFill>
                <a:schemeClr val="tx1"/>
              </a:solidFill>
            </a:endParaRPr>
          </a:p>
          <a:p>
            <a:r>
              <a:rPr kumimoji="1" lang="ja-JP" altLang="en-US" sz="1000" dirty="0" smtClean="0">
                <a:solidFill>
                  <a:schemeClr val="tx1"/>
                </a:solidFill>
              </a:rPr>
              <a:t>◎</a:t>
            </a:r>
            <a:r>
              <a:rPr kumimoji="1" lang="ja-JP" altLang="en-US" sz="1000" b="1" dirty="0" smtClean="0">
                <a:solidFill>
                  <a:schemeClr val="tx1"/>
                </a:solidFill>
                <a:effectLst>
                  <a:outerShdw blurRad="38100" dist="38100" dir="2700000" algn="tl">
                    <a:srgbClr val="000000">
                      <a:alpha val="43137"/>
                    </a:srgbClr>
                  </a:outerShdw>
                </a:effectLst>
              </a:rPr>
              <a:t>重大凶悪犯罪が多くない　</a:t>
            </a:r>
            <a:r>
              <a:rPr kumimoji="1" lang="ja-JP" altLang="en-US" sz="1000" dirty="0" smtClean="0">
                <a:solidFill>
                  <a:schemeClr val="tx1"/>
                </a:solidFill>
              </a:rPr>
              <a:t>全刑法犯少年検挙補導人員</a:t>
            </a:r>
            <a:r>
              <a:rPr kumimoji="1" lang="en-US" altLang="ja-JP" sz="1000" dirty="0" smtClean="0">
                <a:solidFill>
                  <a:schemeClr val="tx1"/>
                </a:solidFill>
              </a:rPr>
              <a:t>1,315</a:t>
            </a:r>
            <a:r>
              <a:rPr kumimoji="1" lang="ja-JP" altLang="en-US" sz="1000" dirty="0" smtClean="0">
                <a:solidFill>
                  <a:schemeClr val="tx1"/>
                </a:solidFill>
              </a:rPr>
              <a:t>人中，</a:t>
            </a:r>
            <a:endParaRPr kumimoji="1" lang="en-US" altLang="ja-JP" sz="1000" dirty="0" smtClean="0">
              <a:solidFill>
                <a:schemeClr val="tx1"/>
              </a:solidFill>
            </a:endParaRPr>
          </a:p>
          <a:p>
            <a:r>
              <a:rPr kumimoji="1" lang="en-US" altLang="ja-JP" sz="1000" dirty="0">
                <a:solidFill>
                  <a:schemeClr val="tx1"/>
                </a:solidFill>
              </a:rPr>
              <a:t> </a:t>
            </a:r>
            <a:r>
              <a:rPr kumimoji="1" lang="en-US" altLang="ja-JP" sz="1000" dirty="0" smtClean="0">
                <a:solidFill>
                  <a:schemeClr val="tx1"/>
                </a:solidFill>
              </a:rPr>
              <a:t> </a:t>
            </a:r>
            <a:r>
              <a:rPr kumimoji="1" lang="ja-JP" altLang="en-US" sz="1000" dirty="0" smtClean="0">
                <a:solidFill>
                  <a:schemeClr val="tx1"/>
                </a:solidFill>
              </a:rPr>
              <a:t>　窃盗犯</a:t>
            </a:r>
            <a:r>
              <a:rPr kumimoji="1" lang="en-US" altLang="ja-JP" sz="1000" dirty="0" smtClean="0">
                <a:solidFill>
                  <a:schemeClr val="tx1"/>
                </a:solidFill>
              </a:rPr>
              <a:t>922</a:t>
            </a:r>
            <a:r>
              <a:rPr kumimoji="1" lang="ja-JP" altLang="en-US" sz="1000" dirty="0" smtClean="0">
                <a:solidFill>
                  <a:schemeClr val="tx1"/>
                </a:solidFill>
              </a:rPr>
              <a:t>人（</a:t>
            </a:r>
            <a:r>
              <a:rPr kumimoji="1" lang="en-US" altLang="ja-JP" sz="1000" dirty="0" smtClean="0">
                <a:solidFill>
                  <a:schemeClr val="tx1"/>
                </a:solidFill>
              </a:rPr>
              <a:t>70.1%</a:t>
            </a:r>
            <a:r>
              <a:rPr kumimoji="1" lang="ja-JP" altLang="en-US" sz="1000" dirty="0" err="1" smtClean="0">
                <a:solidFill>
                  <a:schemeClr val="tx1"/>
                </a:solidFill>
              </a:rPr>
              <a:t>，</a:t>
            </a:r>
            <a:r>
              <a:rPr kumimoji="1" lang="ja-JP" altLang="en-US" sz="1000" dirty="0" smtClean="0">
                <a:solidFill>
                  <a:schemeClr val="tx1"/>
                </a:solidFill>
              </a:rPr>
              <a:t>全国</a:t>
            </a:r>
            <a:r>
              <a:rPr kumimoji="1" lang="en-US" altLang="ja-JP" sz="1000" dirty="0" smtClean="0">
                <a:solidFill>
                  <a:schemeClr val="tx1"/>
                </a:solidFill>
              </a:rPr>
              <a:t>59.7%</a:t>
            </a:r>
            <a:r>
              <a:rPr kumimoji="1" lang="ja-JP" altLang="en-US" sz="1000" dirty="0" smtClean="0">
                <a:solidFill>
                  <a:schemeClr val="tx1"/>
                </a:solidFill>
              </a:rPr>
              <a:t>），粗暴犯</a:t>
            </a:r>
            <a:r>
              <a:rPr kumimoji="1" lang="en-US" altLang="ja-JP" sz="1000" dirty="0" smtClean="0">
                <a:solidFill>
                  <a:schemeClr val="tx1"/>
                </a:solidFill>
              </a:rPr>
              <a:t>150</a:t>
            </a:r>
            <a:r>
              <a:rPr kumimoji="1" lang="ja-JP" altLang="en-US" sz="1000" dirty="0" smtClean="0">
                <a:solidFill>
                  <a:schemeClr val="tx1"/>
                </a:solidFill>
              </a:rPr>
              <a:t>人（</a:t>
            </a:r>
            <a:r>
              <a:rPr kumimoji="1" lang="en-US" altLang="ja-JP" sz="1000" dirty="0" smtClean="0">
                <a:solidFill>
                  <a:schemeClr val="tx1"/>
                </a:solidFill>
              </a:rPr>
              <a:t>11.4%</a:t>
            </a:r>
            <a:r>
              <a:rPr kumimoji="1" lang="ja-JP" altLang="en-US" sz="1000" dirty="0" err="1" smtClean="0">
                <a:solidFill>
                  <a:schemeClr val="tx1"/>
                </a:solidFill>
              </a:rPr>
              <a:t>，</a:t>
            </a:r>
            <a:r>
              <a:rPr kumimoji="1" lang="ja-JP" altLang="en-US" sz="1000" dirty="0" smtClean="0">
                <a:solidFill>
                  <a:schemeClr val="tx1"/>
                </a:solidFill>
              </a:rPr>
              <a:t>全国</a:t>
            </a:r>
            <a:endParaRPr kumimoji="1" lang="en-US" altLang="ja-JP" sz="1000" dirty="0" smtClean="0">
              <a:solidFill>
                <a:schemeClr val="tx1"/>
              </a:solidFill>
            </a:endParaRPr>
          </a:p>
          <a:p>
            <a:r>
              <a:rPr kumimoji="1" lang="en-US" altLang="ja-JP" sz="1000" dirty="0">
                <a:solidFill>
                  <a:schemeClr val="tx1"/>
                </a:solidFill>
              </a:rPr>
              <a:t> </a:t>
            </a:r>
            <a:r>
              <a:rPr kumimoji="1" lang="en-US" altLang="ja-JP" sz="1000" dirty="0" smtClean="0">
                <a:solidFill>
                  <a:schemeClr val="tx1"/>
                </a:solidFill>
              </a:rPr>
              <a:t> </a:t>
            </a:r>
            <a:r>
              <a:rPr kumimoji="1" lang="ja-JP" altLang="en-US" sz="1000" dirty="0" smtClean="0">
                <a:solidFill>
                  <a:schemeClr val="tx1"/>
                </a:solidFill>
              </a:rPr>
              <a:t>　</a:t>
            </a:r>
            <a:r>
              <a:rPr kumimoji="1" lang="en-US" altLang="ja-JP" sz="1000" dirty="0" smtClean="0">
                <a:solidFill>
                  <a:schemeClr val="tx1"/>
                </a:solidFill>
              </a:rPr>
              <a:t>12.6%</a:t>
            </a:r>
            <a:r>
              <a:rPr kumimoji="1" lang="ja-JP" altLang="en-US" sz="1000" dirty="0" smtClean="0">
                <a:solidFill>
                  <a:schemeClr val="tx1"/>
                </a:solidFill>
              </a:rPr>
              <a:t>），凶悪犯</a:t>
            </a:r>
            <a:r>
              <a:rPr kumimoji="1" lang="en-US" altLang="ja-JP" sz="1000" dirty="0" smtClean="0">
                <a:solidFill>
                  <a:schemeClr val="tx1"/>
                </a:solidFill>
              </a:rPr>
              <a:t>7</a:t>
            </a:r>
            <a:r>
              <a:rPr kumimoji="1" lang="ja-JP" altLang="en-US" sz="1000" dirty="0" smtClean="0">
                <a:solidFill>
                  <a:schemeClr val="tx1"/>
                </a:solidFill>
              </a:rPr>
              <a:t>人（</a:t>
            </a:r>
            <a:r>
              <a:rPr kumimoji="1" lang="en-US" altLang="ja-JP" sz="1000" dirty="0" smtClean="0">
                <a:solidFill>
                  <a:schemeClr val="tx1"/>
                </a:solidFill>
              </a:rPr>
              <a:t>0.5%</a:t>
            </a:r>
            <a:r>
              <a:rPr kumimoji="1" lang="ja-JP" altLang="en-US" sz="1000" dirty="0" err="1" smtClean="0">
                <a:solidFill>
                  <a:schemeClr val="tx1"/>
                </a:solidFill>
              </a:rPr>
              <a:t>，</a:t>
            </a:r>
            <a:r>
              <a:rPr kumimoji="1" lang="ja-JP" altLang="en-US" sz="1000" dirty="0" smtClean="0">
                <a:solidFill>
                  <a:schemeClr val="tx1"/>
                </a:solidFill>
              </a:rPr>
              <a:t>全国</a:t>
            </a:r>
            <a:r>
              <a:rPr kumimoji="1" lang="en-US" altLang="ja-JP" sz="1000" dirty="0" smtClean="0">
                <a:solidFill>
                  <a:schemeClr val="tx1"/>
                </a:solidFill>
              </a:rPr>
              <a:t>1.3%</a:t>
            </a:r>
            <a:r>
              <a:rPr kumimoji="1" lang="ja-JP" altLang="en-US" sz="1000" dirty="0" smtClean="0">
                <a:solidFill>
                  <a:schemeClr val="tx1"/>
                </a:solidFill>
              </a:rPr>
              <a:t>）</a:t>
            </a:r>
            <a:endParaRPr kumimoji="1" lang="ja-JP" altLang="en-US" sz="1000" dirty="0">
              <a:solidFill>
                <a:schemeClr val="tx1"/>
              </a:solidFill>
            </a:endParaRPr>
          </a:p>
        </p:txBody>
      </p:sp>
      <p:sp>
        <p:nvSpPr>
          <p:cNvPr id="21" name="正方形/長方形 20"/>
          <p:cNvSpPr/>
          <p:nvPr/>
        </p:nvSpPr>
        <p:spPr>
          <a:xfrm>
            <a:off x="140215" y="3416938"/>
            <a:ext cx="344750" cy="899133"/>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少年審判</a:t>
            </a:r>
            <a:endParaRPr kumimoji="1" lang="ja-JP" altLang="en-US" sz="1400" b="1" dirty="0">
              <a:solidFill>
                <a:schemeClr val="tx1"/>
              </a:solidFill>
            </a:endParaRPr>
          </a:p>
        </p:txBody>
      </p:sp>
      <p:sp>
        <p:nvSpPr>
          <p:cNvPr id="22" name="右矢印 21"/>
          <p:cNvSpPr/>
          <p:nvPr/>
        </p:nvSpPr>
        <p:spPr>
          <a:xfrm>
            <a:off x="4470589" y="3604058"/>
            <a:ext cx="419510" cy="5248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p:cNvSpPr/>
          <p:nvPr/>
        </p:nvSpPr>
        <p:spPr>
          <a:xfrm>
            <a:off x="4860032" y="3256058"/>
            <a:ext cx="4198092" cy="1279008"/>
          </a:xfrm>
          <a:prstGeom prst="rect">
            <a:avLst/>
          </a:prstGeom>
          <a:solidFill>
            <a:schemeClr val="accent3">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非行そのものは進んでいるわけでなかったり，重大な犯罪を</a:t>
            </a:r>
            <a:r>
              <a:rPr kumimoji="1" lang="ja-JP" altLang="en-US" sz="1200" smtClean="0">
                <a:solidFill>
                  <a:schemeClr val="tx1"/>
                </a:solidFill>
              </a:rPr>
              <a:t>犯したわけでなく</a:t>
            </a:r>
            <a:r>
              <a:rPr kumimoji="1" lang="ja-JP" altLang="en-US" sz="1200" dirty="0" smtClean="0">
                <a:solidFill>
                  <a:schemeClr val="tx1"/>
                </a:solidFill>
              </a:rPr>
              <a:t>とも，家庭環境が悪くて家庭に置いておけずに観護措置がとられたり，少年院送致となる少年が多数いる。</a:t>
            </a:r>
            <a:endParaRPr kumimoji="1" lang="en-US" altLang="ja-JP" sz="1200" dirty="0" smtClean="0">
              <a:solidFill>
                <a:schemeClr val="tx1"/>
              </a:solidFill>
            </a:endParaRPr>
          </a:p>
          <a:p>
            <a:r>
              <a:rPr kumimoji="1" lang="ja-JP" altLang="en-US" sz="1200" dirty="0" smtClean="0">
                <a:solidFill>
                  <a:schemeClr val="tx1"/>
                </a:solidFill>
              </a:rPr>
              <a:t>また，県内に非行少年の雇用に協力的な雇用主が少なく，就労先を確保できないために少年院送致となることもある。少年の</a:t>
            </a:r>
            <a:r>
              <a:rPr kumimoji="1" lang="ja-JP" altLang="en-US" sz="1200" dirty="0" smtClean="0">
                <a:solidFill>
                  <a:srgbClr val="FF0000"/>
                </a:solidFill>
              </a:rPr>
              <a:t>居場所</a:t>
            </a:r>
            <a:r>
              <a:rPr kumimoji="1" lang="ja-JP" altLang="en-US" sz="1200" dirty="0" smtClean="0">
                <a:solidFill>
                  <a:schemeClr val="tx1"/>
                </a:solidFill>
              </a:rPr>
              <a:t>さえ確保できれば，少年の更生の手助けをすることができる。</a:t>
            </a:r>
            <a:endParaRPr kumimoji="1" lang="ja-JP" altLang="en-US" sz="1200" dirty="0">
              <a:solidFill>
                <a:schemeClr val="tx1"/>
              </a:solidFill>
            </a:endParaRPr>
          </a:p>
        </p:txBody>
      </p:sp>
      <p:sp>
        <p:nvSpPr>
          <p:cNvPr id="24" name="正方形/長方形 23"/>
          <p:cNvSpPr/>
          <p:nvPr/>
        </p:nvSpPr>
        <p:spPr>
          <a:xfrm>
            <a:off x="569618" y="4762538"/>
            <a:ext cx="3915841" cy="1510138"/>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a:t>
            </a:r>
            <a:r>
              <a:rPr kumimoji="1" lang="ja-JP" altLang="en-US" sz="1000" b="1" dirty="0" smtClean="0">
                <a:solidFill>
                  <a:schemeClr val="tx1"/>
                </a:solidFill>
                <a:effectLst>
                  <a:outerShdw blurRad="38100" dist="38100" dir="2700000" algn="tl">
                    <a:srgbClr val="000000">
                      <a:alpha val="43137"/>
                    </a:srgbClr>
                  </a:outerShdw>
                </a:effectLst>
              </a:rPr>
              <a:t>再犯者率</a:t>
            </a:r>
            <a:r>
              <a:rPr kumimoji="1" lang="ja-JP" altLang="en-US" sz="1000" dirty="0" smtClean="0">
                <a:solidFill>
                  <a:schemeClr val="tx1"/>
                </a:solidFill>
              </a:rPr>
              <a:t>（</a:t>
            </a:r>
            <a:r>
              <a:rPr kumimoji="1" lang="en-US" altLang="ja-JP" sz="1000" dirty="0" smtClean="0">
                <a:solidFill>
                  <a:schemeClr val="tx1"/>
                </a:solidFill>
              </a:rPr>
              <a:t>※</a:t>
            </a:r>
            <a:r>
              <a:rPr kumimoji="1" lang="ja-JP" altLang="en-US" sz="1000" dirty="0" smtClean="0">
                <a:solidFill>
                  <a:schemeClr val="tx1"/>
                </a:solidFill>
              </a:rPr>
              <a:t>平成</a:t>
            </a:r>
            <a:r>
              <a:rPr kumimoji="1" lang="en-US" altLang="ja-JP" sz="1000" dirty="0" smtClean="0">
                <a:solidFill>
                  <a:schemeClr val="tx1"/>
                </a:solidFill>
              </a:rPr>
              <a:t>26</a:t>
            </a:r>
            <a:r>
              <a:rPr kumimoji="1" lang="ja-JP" altLang="en-US" sz="1000" dirty="0" smtClean="0">
                <a:solidFill>
                  <a:schemeClr val="tx1"/>
                </a:solidFill>
              </a:rPr>
              <a:t>年度）　</a:t>
            </a:r>
            <a:r>
              <a:rPr kumimoji="1" lang="en-US" altLang="ja-JP" sz="1000" b="1" dirty="0" smtClean="0">
                <a:solidFill>
                  <a:srgbClr val="FF0000"/>
                </a:solidFill>
              </a:rPr>
              <a:t>44.1%</a:t>
            </a:r>
            <a:r>
              <a:rPr kumimoji="1" lang="ja-JP" altLang="en-US" sz="1000" dirty="0" smtClean="0">
                <a:solidFill>
                  <a:schemeClr val="tx1"/>
                </a:solidFill>
              </a:rPr>
              <a:t>（</a:t>
            </a:r>
            <a:r>
              <a:rPr kumimoji="1" lang="ja-JP" altLang="en-US" sz="1000" b="1" dirty="0" smtClean="0">
                <a:solidFill>
                  <a:schemeClr val="tx1"/>
                </a:solidFill>
              </a:rPr>
              <a:t>全国</a:t>
            </a:r>
            <a:r>
              <a:rPr kumimoji="1" lang="en-US" altLang="ja-JP" sz="1000" b="1" dirty="0" smtClean="0">
                <a:solidFill>
                  <a:schemeClr val="tx1"/>
                </a:solidFill>
              </a:rPr>
              <a:t>1</a:t>
            </a:r>
            <a:r>
              <a:rPr kumimoji="1" lang="ja-JP" altLang="en-US" sz="1000" b="1" dirty="0" smtClean="0">
                <a:solidFill>
                  <a:schemeClr val="tx1"/>
                </a:solidFill>
              </a:rPr>
              <a:t>位</a:t>
            </a:r>
            <a:r>
              <a:rPr kumimoji="1" lang="ja-JP" altLang="en-US" sz="1000" dirty="0" smtClean="0">
                <a:solidFill>
                  <a:schemeClr val="tx1"/>
                </a:solidFill>
              </a:rPr>
              <a:t>，全国</a:t>
            </a:r>
            <a:r>
              <a:rPr kumimoji="1" lang="en-US" altLang="ja-JP" sz="1000" dirty="0" smtClean="0">
                <a:solidFill>
                  <a:schemeClr val="tx1"/>
                </a:solidFill>
              </a:rPr>
              <a:t>34.9%</a:t>
            </a:r>
            <a:r>
              <a:rPr kumimoji="1" lang="ja-JP" altLang="en-US" sz="1000" dirty="0" smtClean="0">
                <a:solidFill>
                  <a:schemeClr val="tx1"/>
                </a:solidFill>
              </a:rPr>
              <a:t>）</a:t>
            </a:r>
            <a:endParaRPr kumimoji="1" lang="en-US" altLang="ja-JP" sz="1000" dirty="0" smtClean="0">
              <a:solidFill>
                <a:schemeClr val="tx1"/>
              </a:solidFill>
            </a:endParaRPr>
          </a:p>
          <a:p>
            <a:r>
              <a:rPr kumimoji="1" lang="ja-JP" altLang="en-US" sz="1000" dirty="0" smtClean="0">
                <a:solidFill>
                  <a:schemeClr val="tx1"/>
                </a:solidFill>
              </a:rPr>
              <a:t>◎</a:t>
            </a:r>
            <a:r>
              <a:rPr kumimoji="1" lang="ja-JP" altLang="en-US" sz="1000" b="1" dirty="0" smtClean="0">
                <a:solidFill>
                  <a:schemeClr val="tx1"/>
                </a:solidFill>
                <a:effectLst>
                  <a:outerShdw blurRad="38100" dist="38100" dir="2700000" algn="tl">
                    <a:srgbClr val="000000">
                      <a:alpha val="43137"/>
                    </a:srgbClr>
                  </a:outerShdw>
                </a:effectLst>
              </a:rPr>
              <a:t>再入院率</a:t>
            </a:r>
            <a:r>
              <a:rPr kumimoji="1" lang="ja-JP" altLang="en-US" sz="1000" dirty="0" smtClean="0">
                <a:solidFill>
                  <a:schemeClr val="tx1"/>
                </a:solidFill>
              </a:rPr>
              <a:t>（沖縄の少年非行を考える～沖縄少年院を仮退院した少　</a:t>
            </a:r>
            <a:endParaRPr kumimoji="1" lang="en-US" altLang="ja-JP" sz="1000" dirty="0" smtClean="0">
              <a:solidFill>
                <a:schemeClr val="tx1"/>
              </a:solidFill>
            </a:endParaRPr>
          </a:p>
          <a:p>
            <a:r>
              <a:rPr kumimoji="1" lang="ja-JP" altLang="en-US" sz="1000" dirty="0" smtClean="0">
                <a:solidFill>
                  <a:schemeClr val="tx1"/>
                </a:solidFill>
              </a:rPr>
              <a:t>　年の実態調査より～，九州地方更生保護委員会第三部会）</a:t>
            </a:r>
            <a:endParaRPr kumimoji="1" lang="en-US" altLang="ja-JP" sz="1000" dirty="0" smtClean="0">
              <a:solidFill>
                <a:schemeClr val="tx1"/>
              </a:solidFill>
            </a:endParaRPr>
          </a:p>
          <a:p>
            <a:r>
              <a:rPr kumimoji="1" lang="ja-JP" altLang="en-US" sz="1000" b="1" dirty="0" smtClean="0">
                <a:solidFill>
                  <a:schemeClr val="tx1"/>
                </a:solidFill>
              </a:rPr>
              <a:t>　</a:t>
            </a:r>
            <a:r>
              <a:rPr kumimoji="1" lang="en-US" altLang="ja-JP" sz="1000" b="1" dirty="0" smtClean="0">
                <a:solidFill>
                  <a:srgbClr val="FF0000"/>
                </a:solidFill>
              </a:rPr>
              <a:t>28.3%</a:t>
            </a:r>
            <a:r>
              <a:rPr kumimoji="1" lang="ja-JP" altLang="en-US" sz="1000" dirty="0" smtClean="0">
                <a:solidFill>
                  <a:schemeClr val="tx1"/>
                </a:solidFill>
              </a:rPr>
              <a:t>（全国</a:t>
            </a:r>
            <a:r>
              <a:rPr kumimoji="1" lang="en-US" altLang="ja-JP" sz="1000" dirty="0" smtClean="0">
                <a:solidFill>
                  <a:schemeClr val="tx1"/>
                </a:solidFill>
              </a:rPr>
              <a:t>17.8%</a:t>
            </a:r>
            <a:r>
              <a:rPr kumimoji="1" lang="ja-JP" altLang="en-US" sz="1000" dirty="0" smtClean="0">
                <a:solidFill>
                  <a:schemeClr val="tx1"/>
                </a:solidFill>
              </a:rPr>
              <a:t>）</a:t>
            </a:r>
            <a:endParaRPr kumimoji="1" lang="en-US" altLang="ja-JP" sz="1000" dirty="0" smtClean="0">
              <a:solidFill>
                <a:schemeClr val="tx1"/>
              </a:solidFill>
            </a:endParaRPr>
          </a:p>
          <a:p>
            <a:r>
              <a:rPr kumimoji="1" lang="ja-JP" altLang="en-US" sz="1000" dirty="0" smtClean="0">
                <a:solidFill>
                  <a:schemeClr val="tx1"/>
                </a:solidFill>
              </a:rPr>
              <a:t>◎</a:t>
            </a:r>
            <a:r>
              <a:rPr kumimoji="1" lang="ja-JP" altLang="en-US" sz="1000" b="1" dirty="0" smtClean="0">
                <a:solidFill>
                  <a:schemeClr val="tx1"/>
                </a:solidFill>
                <a:effectLst>
                  <a:outerShdw blurRad="38100" dist="38100" dir="2700000" algn="tl">
                    <a:srgbClr val="000000">
                      <a:alpha val="43137"/>
                    </a:srgbClr>
                  </a:outerShdw>
                </a:effectLst>
              </a:rPr>
              <a:t>退院後の職業の決定状況</a:t>
            </a:r>
            <a:r>
              <a:rPr kumimoji="1" lang="ja-JP" altLang="en-US" sz="1000" dirty="0" smtClean="0">
                <a:solidFill>
                  <a:schemeClr val="tx1"/>
                </a:solidFill>
              </a:rPr>
              <a:t>（同上）　未定</a:t>
            </a:r>
            <a:r>
              <a:rPr kumimoji="1" lang="en-US" altLang="ja-JP" sz="1000" dirty="0" smtClean="0">
                <a:solidFill>
                  <a:schemeClr val="tx1"/>
                </a:solidFill>
              </a:rPr>
              <a:t>71.7%</a:t>
            </a:r>
          </a:p>
          <a:p>
            <a:r>
              <a:rPr kumimoji="1" lang="ja-JP" altLang="en-US" sz="1000" dirty="0" smtClean="0">
                <a:solidFill>
                  <a:schemeClr val="tx1"/>
                </a:solidFill>
              </a:rPr>
              <a:t>◎</a:t>
            </a:r>
            <a:r>
              <a:rPr kumimoji="1" lang="ja-JP" altLang="en-US" sz="1000" b="1" dirty="0" smtClean="0">
                <a:solidFill>
                  <a:schemeClr val="tx1"/>
                </a:solidFill>
                <a:effectLst>
                  <a:outerShdw blurRad="38100" dist="38100" dir="2700000" algn="tl">
                    <a:srgbClr val="000000">
                      <a:alpha val="43137"/>
                    </a:srgbClr>
                  </a:outerShdw>
                </a:effectLst>
              </a:rPr>
              <a:t>帰住先の改善状況</a:t>
            </a:r>
            <a:r>
              <a:rPr kumimoji="1" lang="ja-JP" altLang="en-US" sz="1000" dirty="0">
                <a:solidFill>
                  <a:schemeClr val="tx1"/>
                </a:solidFill>
              </a:rPr>
              <a:t>（同上） </a:t>
            </a:r>
            <a:r>
              <a:rPr kumimoji="1" lang="ja-JP" altLang="en-US" sz="1000" dirty="0" smtClean="0">
                <a:solidFill>
                  <a:schemeClr val="tx1"/>
                </a:solidFill>
              </a:rPr>
              <a:t>　</a:t>
            </a:r>
            <a:endParaRPr kumimoji="1" lang="en-US" altLang="ja-JP" sz="1000" dirty="0" smtClean="0">
              <a:solidFill>
                <a:schemeClr val="tx1"/>
              </a:solidFill>
            </a:endParaRPr>
          </a:p>
          <a:p>
            <a:r>
              <a:rPr kumimoji="1" lang="ja-JP" altLang="en-US" sz="1000" dirty="0" smtClean="0">
                <a:solidFill>
                  <a:schemeClr val="tx1"/>
                </a:solidFill>
              </a:rPr>
              <a:t>　　改善せず</a:t>
            </a:r>
            <a:r>
              <a:rPr kumimoji="1" lang="en-US" altLang="ja-JP" sz="1000" dirty="0" smtClean="0">
                <a:solidFill>
                  <a:schemeClr val="tx1"/>
                </a:solidFill>
              </a:rPr>
              <a:t>47.8</a:t>
            </a:r>
            <a:r>
              <a:rPr kumimoji="1" lang="ja-JP" altLang="en-US" sz="1000" dirty="0" err="1" smtClean="0">
                <a:solidFill>
                  <a:schemeClr val="tx1"/>
                </a:solidFill>
              </a:rPr>
              <a:t>，</a:t>
            </a:r>
            <a:r>
              <a:rPr kumimoji="1" lang="ja-JP" altLang="en-US" sz="1000" dirty="0" smtClean="0">
                <a:solidFill>
                  <a:schemeClr val="tx1"/>
                </a:solidFill>
              </a:rPr>
              <a:t>やや改善</a:t>
            </a:r>
            <a:r>
              <a:rPr kumimoji="1" lang="en-US" altLang="ja-JP" sz="1000" dirty="0" smtClean="0">
                <a:solidFill>
                  <a:schemeClr val="tx1"/>
                </a:solidFill>
              </a:rPr>
              <a:t>45.7%</a:t>
            </a:r>
            <a:r>
              <a:rPr kumimoji="1" lang="ja-JP" altLang="en-US" sz="1000" dirty="0" err="1" smtClean="0">
                <a:solidFill>
                  <a:schemeClr val="tx1"/>
                </a:solidFill>
              </a:rPr>
              <a:t>，</a:t>
            </a:r>
            <a:r>
              <a:rPr kumimoji="1" lang="ja-JP" altLang="en-US" sz="1000" dirty="0" smtClean="0">
                <a:solidFill>
                  <a:schemeClr val="tx1"/>
                </a:solidFill>
              </a:rPr>
              <a:t>改善</a:t>
            </a:r>
            <a:r>
              <a:rPr kumimoji="1" lang="en-US" altLang="ja-JP" sz="1000" dirty="0" smtClean="0">
                <a:solidFill>
                  <a:schemeClr val="tx1"/>
                </a:solidFill>
              </a:rPr>
              <a:t>6.5%</a:t>
            </a:r>
          </a:p>
          <a:p>
            <a:r>
              <a:rPr kumimoji="1" lang="ja-JP" altLang="en-US" sz="1000" dirty="0" smtClean="0">
                <a:solidFill>
                  <a:schemeClr val="tx1"/>
                </a:solidFill>
              </a:rPr>
              <a:t>◎</a:t>
            </a:r>
            <a:r>
              <a:rPr kumimoji="1" lang="ja-JP" altLang="en-US" sz="1000" b="1" dirty="0" smtClean="0">
                <a:solidFill>
                  <a:schemeClr val="tx1"/>
                </a:solidFill>
                <a:effectLst>
                  <a:outerShdw blurRad="38100" dist="38100" dir="2700000" algn="tl">
                    <a:srgbClr val="000000">
                      <a:alpha val="43137"/>
                    </a:srgbClr>
                  </a:outerShdw>
                </a:effectLst>
              </a:rPr>
              <a:t>帰住後の問題点</a:t>
            </a:r>
            <a:r>
              <a:rPr kumimoji="1" lang="ja-JP" altLang="en-US" sz="1000" dirty="0">
                <a:solidFill>
                  <a:schemeClr val="tx1"/>
                </a:solidFill>
              </a:rPr>
              <a:t>（同上） </a:t>
            </a:r>
            <a:endParaRPr kumimoji="1" lang="en-US" altLang="ja-JP" sz="1000" dirty="0" smtClean="0">
              <a:solidFill>
                <a:schemeClr val="tx1"/>
              </a:solidFill>
            </a:endParaRPr>
          </a:p>
          <a:p>
            <a:r>
              <a:rPr kumimoji="1" lang="ja-JP" altLang="en-US" sz="1000" dirty="0" smtClean="0">
                <a:solidFill>
                  <a:schemeClr val="tx1"/>
                </a:solidFill>
              </a:rPr>
              <a:t>　　交友関係</a:t>
            </a:r>
            <a:r>
              <a:rPr kumimoji="1" lang="en-US" altLang="ja-JP" sz="1000" dirty="0" smtClean="0">
                <a:solidFill>
                  <a:schemeClr val="tx1"/>
                </a:solidFill>
              </a:rPr>
              <a:t>76.1%</a:t>
            </a:r>
            <a:r>
              <a:rPr kumimoji="1" lang="ja-JP" altLang="en-US" sz="1000" dirty="0" err="1" smtClean="0">
                <a:solidFill>
                  <a:schemeClr val="tx1"/>
                </a:solidFill>
              </a:rPr>
              <a:t>，</a:t>
            </a:r>
            <a:r>
              <a:rPr kumimoji="1" lang="ja-JP" altLang="en-US" sz="1000" dirty="0" smtClean="0">
                <a:solidFill>
                  <a:schemeClr val="tx1"/>
                </a:solidFill>
              </a:rPr>
              <a:t>就労関係</a:t>
            </a:r>
            <a:r>
              <a:rPr kumimoji="1" lang="en-US" altLang="ja-JP" sz="1000" dirty="0" smtClean="0">
                <a:solidFill>
                  <a:schemeClr val="tx1"/>
                </a:solidFill>
              </a:rPr>
              <a:t>60.8%</a:t>
            </a:r>
            <a:r>
              <a:rPr kumimoji="1" lang="ja-JP" altLang="en-US" sz="1000" dirty="0" err="1" smtClean="0">
                <a:solidFill>
                  <a:schemeClr val="tx1"/>
                </a:solidFill>
              </a:rPr>
              <a:t>，</a:t>
            </a:r>
            <a:r>
              <a:rPr kumimoji="1" lang="ja-JP" altLang="en-US" sz="1000" dirty="0" smtClean="0">
                <a:solidFill>
                  <a:schemeClr val="tx1"/>
                </a:solidFill>
              </a:rPr>
              <a:t>家庭問題</a:t>
            </a:r>
            <a:r>
              <a:rPr kumimoji="1" lang="en-US" altLang="ja-JP" sz="1000" dirty="0" smtClean="0">
                <a:solidFill>
                  <a:schemeClr val="tx1"/>
                </a:solidFill>
              </a:rPr>
              <a:t>52.2%</a:t>
            </a:r>
            <a:endParaRPr kumimoji="1" lang="ja-JP" altLang="en-US" sz="1000" dirty="0">
              <a:solidFill>
                <a:schemeClr val="tx1"/>
              </a:solidFill>
            </a:endParaRPr>
          </a:p>
        </p:txBody>
      </p:sp>
      <p:sp>
        <p:nvSpPr>
          <p:cNvPr id="26" name="正方形/長方形 25"/>
          <p:cNvSpPr/>
          <p:nvPr/>
        </p:nvSpPr>
        <p:spPr>
          <a:xfrm>
            <a:off x="140215" y="4767880"/>
            <a:ext cx="344750" cy="15047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仮退院</a:t>
            </a:r>
            <a:endParaRPr kumimoji="1" lang="ja-JP" altLang="en-US" sz="1400" b="1" dirty="0">
              <a:solidFill>
                <a:schemeClr val="tx1"/>
              </a:solidFill>
            </a:endParaRPr>
          </a:p>
        </p:txBody>
      </p:sp>
      <p:sp>
        <p:nvSpPr>
          <p:cNvPr id="27" name="右矢印 26"/>
          <p:cNvSpPr/>
          <p:nvPr/>
        </p:nvSpPr>
        <p:spPr>
          <a:xfrm>
            <a:off x="4485459" y="5149078"/>
            <a:ext cx="419510" cy="52489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p:cNvSpPr/>
          <p:nvPr/>
        </p:nvSpPr>
        <p:spPr>
          <a:xfrm>
            <a:off x="4852471" y="4795380"/>
            <a:ext cx="4151852" cy="1212660"/>
          </a:xfrm>
          <a:prstGeom prst="rect">
            <a:avLst/>
          </a:prstGeom>
          <a:solidFill>
            <a:schemeClr val="accent3">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200" dirty="0" smtClean="0">
                <a:solidFill>
                  <a:schemeClr val="tx1"/>
                </a:solidFill>
              </a:rPr>
              <a:t>全国ワーストの再犯者率が示しているのは，少年院を仮退院した後の少年たちを</a:t>
            </a:r>
            <a:r>
              <a:rPr kumimoji="1" lang="ja-JP" altLang="en-US" sz="1200" dirty="0">
                <a:solidFill>
                  <a:schemeClr val="tx1"/>
                </a:solidFill>
              </a:rPr>
              <a:t>支えるシステムが機能</a:t>
            </a:r>
            <a:r>
              <a:rPr kumimoji="1" lang="ja-JP" altLang="en-US" sz="1200" dirty="0" smtClean="0">
                <a:solidFill>
                  <a:schemeClr val="tx1"/>
                </a:solidFill>
              </a:rPr>
              <a:t>していないということである。地域の遊び仲間との関係が断ち切れず，働きたくても仕事がなく，頼れる家族もないという状況に陥っている少年が多い。このような少年を更生を支えるための</a:t>
            </a:r>
            <a:r>
              <a:rPr kumimoji="1" lang="ja-JP" altLang="en-US" sz="1200" dirty="0" smtClean="0">
                <a:solidFill>
                  <a:srgbClr val="FF0000"/>
                </a:solidFill>
              </a:rPr>
              <a:t>居場所</a:t>
            </a:r>
            <a:r>
              <a:rPr kumimoji="1" lang="ja-JP" altLang="en-US" sz="1200" dirty="0" smtClean="0">
                <a:solidFill>
                  <a:schemeClr val="tx1"/>
                </a:solidFill>
              </a:rPr>
              <a:t>が必要である。</a:t>
            </a:r>
            <a:endParaRPr kumimoji="1" lang="ja-JP" altLang="en-US" sz="1200" dirty="0">
              <a:solidFill>
                <a:schemeClr val="tx1"/>
              </a:solidFill>
            </a:endParaRPr>
          </a:p>
        </p:txBody>
      </p:sp>
      <p:sp>
        <p:nvSpPr>
          <p:cNvPr id="29" name="下矢印 28"/>
          <p:cNvSpPr/>
          <p:nvPr/>
        </p:nvSpPr>
        <p:spPr>
          <a:xfrm>
            <a:off x="178613" y="3074120"/>
            <a:ext cx="257028" cy="255181"/>
          </a:xfrm>
          <a:prstGeom prst="downArrow">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下矢印 29"/>
          <p:cNvSpPr/>
          <p:nvPr/>
        </p:nvSpPr>
        <p:spPr>
          <a:xfrm>
            <a:off x="184076" y="4431802"/>
            <a:ext cx="257028" cy="255181"/>
          </a:xfrm>
          <a:prstGeom prst="downArrow">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p:cNvSpPr/>
          <p:nvPr/>
        </p:nvSpPr>
        <p:spPr>
          <a:xfrm>
            <a:off x="1187624" y="6532399"/>
            <a:ext cx="2880320" cy="309932"/>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smtClean="0">
                <a:solidFill>
                  <a:schemeClr val="tx1"/>
                </a:solidFill>
              </a:rPr>
              <a:t>　（再犯者率以外は平成</a:t>
            </a:r>
            <a:r>
              <a:rPr kumimoji="1" lang="en-US" altLang="ja-JP" sz="1000" dirty="0" smtClean="0">
                <a:solidFill>
                  <a:schemeClr val="tx1"/>
                </a:solidFill>
              </a:rPr>
              <a:t>25</a:t>
            </a:r>
            <a:r>
              <a:rPr kumimoji="1" lang="ja-JP" altLang="en-US" sz="1000" dirty="0" smtClean="0">
                <a:solidFill>
                  <a:schemeClr val="tx1"/>
                </a:solidFill>
              </a:rPr>
              <a:t>年の数字）</a:t>
            </a:r>
            <a:endParaRPr kumimoji="1" lang="ja-JP" altLang="en-US" sz="1000" dirty="0">
              <a:solidFill>
                <a:schemeClr val="tx1"/>
              </a:solidFill>
            </a:endParaRPr>
          </a:p>
        </p:txBody>
      </p:sp>
      <p:sp>
        <p:nvSpPr>
          <p:cNvPr id="25" name="タイトル 1"/>
          <p:cNvSpPr txBox="1">
            <a:spLocks/>
          </p:cNvSpPr>
          <p:nvPr/>
        </p:nvSpPr>
        <p:spPr>
          <a:xfrm>
            <a:off x="435641" y="335375"/>
            <a:ext cx="8382000" cy="665162"/>
          </a:xfrm>
          <a:prstGeom prst="rect">
            <a:avLst/>
          </a:prstGeom>
        </p:spPr>
        <p:txBody>
          <a:bodyPr vert="horz" wrap="square" lIns="0" tIns="0" rIns="0" bIns="0" rtlCol="0" anchor="t">
            <a:normAutofit/>
          </a:bodyPr>
          <a:lst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r>
              <a:rPr kumimoji="1" lang="ja-JP" altLang="en-US" sz="4000" dirty="0" smtClean="0">
                <a:solidFill>
                  <a:schemeClr val="tx1"/>
                </a:solidFill>
                <a:latin typeface="HG丸ｺﾞｼｯｸM-PRO" panose="020F0600000000000000" pitchFamily="50" charset="-128"/>
                <a:ea typeface="HG丸ｺﾞｼｯｸM-PRO" panose="020F0600000000000000" pitchFamily="50" charset="-128"/>
              </a:rPr>
              <a:t>居場所のない非行少年</a:t>
            </a:r>
            <a:endParaRPr kumimoji="1" lang="ja-JP" altLang="en-US" sz="4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97645362"/>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正方形/長方形 13"/>
          <p:cNvSpPr>
            <a:spLocks noChangeArrowheads="1"/>
          </p:cNvSpPr>
          <p:nvPr/>
        </p:nvSpPr>
        <p:spPr bwMode="auto">
          <a:xfrm>
            <a:off x="121097" y="1187877"/>
            <a:ext cx="9188450" cy="5832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5124" name="角丸四角形 9"/>
          <p:cNvSpPr>
            <a:spLocks noChangeArrowheads="1"/>
          </p:cNvSpPr>
          <p:nvPr/>
        </p:nvSpPr>
        <p:spPr bwMode="auto">
          <a:xfrm>
            <a:off x="1997507" y="3466489"/>
            <a:ext cx="4743450" cy="2901950"/>
          </a:xfrm>
          <a:prstGeom prst="roundRect">
            <a:avLst>
              <a:gd name="adj" fmla="val 16667"/>
            </a:avLst>
          </a:prstGeom>
          <a:solidFill>
            <a:srgbClr val="FFCC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5125" name="二等辺三角形 10"/>
          <p:cNvSpPr>
            <a:spLocks noChangeArrowheads="1"/>
          </p:cNvSpPr>
          <p:nvPr/>
        </p:nvSpPr>
        <p:spPr bwMode="auto">
          <a:xfrm>
            <a:off x="1182274" y="1113263"/>
            <a:ext cx="6424613" cy="2454275"/>
          </a:xfrm>
          <a:prstGeom prst="triangle">
            <a:avLst>
              <a:gd name="adj" fmla="val 50000"/>
            </a:avLst>
          </a:prstGeom>
          <a:solidFill>
            <a:srgbClr val="FFCC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5126" name="円/楕円 1"/>
          <p:cNvSpPr>
            <a:spLocks noChangeArrowheads="1"/>
          </p:cNvSpPr>
          <p:nvPr/>
        </p:nvSpPr>
        <p:spPr bwMode="auto">
          <a:xfrm>
            <a:off x="541640" y="2162014"/>
            <a:ext cx="8282970" cy="3052763"/>
          </a:xfrm>
          <a:prstGeom prst="ellipse">
            <a:avLst/>
          </a:prstGeom>
          <a:noFill/>
          <a:ln w="38100"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42" name="角丸四角形 41"/>
          <p:cNvSpPr/>
          <p:nvPr/>
        </p:nvSpPr>
        <p:spPr>
          <a:xfrm>
            <a:off x="3445950" y="3307143"/>
            <a:ext cx="1887429" cy="888258"/>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endParaRPr kumimoji="1" lang="en-US" altLang="ja-JP" sz="2800" dirty="0" smtClean="0"/>
          </a:p>
          <a:p>
            <a:pPr algn="ctr">
              <a:defRPr/>
            </a:pPr>
            <a:r>
              <a:rPr kumimoji="1" lang="ja-JP" altLang="en-US" sz="2800" dirty="0" smtClean="0"/>
              <a:t>シェルター</a:t>
            </a:r>
            <a:r>
              <a:rPr kumimoji="1" lang="en-US" altLang="ja-JP" sz="2800" dirty="0" smtClean="0"/>
              <a:t/>
            </a:r>
            <a:br>
              <a:rPr kumimoji="1" lang="en-US" altLang="ja-JP" sz="2800" dirty="0" smtClean="0"/>
            </a:br>
            <a:r>
              <a:rPr kumimoji="1" lang="ja-JP" altLang="en-US" sz="2800" dirty="0" smtClean="0"/>
              <a:t>（女子）</a:t>
            </a:r>
            <a:endParaRPr kumimoji="1" lang="en-US" altLang="ja-JP" sz="2800" dirty="0" smtClean="0"/>
          </a:p>
          <a:p>
            <a:pPr algn="ctr">
              <a:defRPr/>
            </a:pPr>
            <a:endParaRPr kumimoji="1" lang="ja-JP" altLang="en-US" sz="2800" dirty="0"/>
          </a:p>
        </p:txBody>
      </p:sp>
      <p:sp>
        <p:nvSpPr>
          <p:cNvPr id="22" name="テキスト ボックス 21"/>
          <p:cNvSpPr txBox="1"/>
          <p:nvPr/>
        </p:nvSpPr>
        <p:spPr>
          <a:xfrm>
            <a:off x="3683319" y="4918486"/>
            <a:ext cx="1506537" cy="707886"/>
          </a:xfrm>
          <a:prstGeom prst="rect">
            <a:avLst/>
          </a:prstGeom>
          <a:solidFill>
            <a:schemeClr val="bg1">
              <a:lumMod val="95000"/>
            </a:schemeClr>
          </a:solidFill>
          <a:ln w="9525">
            <a:solidFill>
              <a:schemeClr val="tx1"/>
            </a:solidFill>
          </a:ln>
        </p:spPr>
        <p:txBody>
          <a:bodyPr>
            <a:spAutoFit/>
          </a:bodyPr>
          <a:lstStyle/>
          <a:p>
            <a:pPr algn="l">
              <a:defRPr/>
            </a:pPr>
            <a:r>
              <a:rPr kumimoji="1" lang="ja-JP" altLang="en-US" sz="2000" b="1" dirty="0" smtClean="0">
                <a:latin typeface="ＭＳ Ｐゴシック" panose="020B0600070205080204" pitchFamily="50" charset="-128"/>
                <a:ea typeface="ＭＳ Ｐゴシック" panose="020B0600070205080204" pitchFamily="50" charset="-128"/>
              </a:rPr>
              <a:t>会員，ボランティア</a:t>
            </a:r>
            <a:endParaRPr kumimoji="1" lang="ja-JP" altLang="en-US" sz="2000" b="1" dirty="0">
              <a:latin typeface="ＭＳ Ｐゴシック" panose="020B0600070205080204" pitchFamily="50" charset="-128"/>
              <a:ea typeface="ＭＳ Ｐゴシック" panose="020B0600070205080204" pitchFamily="50" charset="-128"/>
            </a:endParaRPr>
          </a:p>
        </p:txBody>
      </p:sp>
      <p:sp>
        <p:nvSpPr>
          <p:cNvPr id="2" name="テキスト ボックス 1"/>
          <p:cNvSpPr txBox="1"/>
          <p:nvPr/>
        </p:nvSpPr>
        <p:spPr>
          <a:xfrm>
            <a:off x="30489" y="3582710"/>
            <a:ext cx="1785938" cy="400050"/>
          </a:xfrm>
          <a:prstGeom prst="rect">
            <a:avLst/>
          </a:prstGeom>
          <a:solidFill>
            <a:schemeClr val="bg1">
              <a:lumMod val="95000"/>
            </a:schemeClr>
          </a:solidFill>
          <a:ln w="9525">
            <a:solidFill>
              <a:schemeClr val="tx1"/>
            </a:solidFill>
          </a:ln>
        </p:spPr>
        <p:txBody>
          <a:bodyPr>
            <a:spAutoFit/>
          </a:bodyPr>
          <a:lstStyle/>
          <a:p>
            <a:pPr algn="l">
              <a:defRPr/>
            </a:pPr>
            <a:r>
              <a:rPr kumimoji="1" lang="ja-JP" altLang="en-US" sz="2000" b="1" dirty="0">
                <a:latin typeface="ＭＳ Ｐゴシック" panose="020B0600070205080204" pitchFamily="50" charset="-128"/>
                <a:ea typeface="ＭＳ Ｐゴシック" panose="020B0600070205080204" pitchFamily="50" charset="-128"/>
              </a:rPr>
              <a:t>コタン</a:t>
            </a:r>
            <a:r>
              <a:rPr kumimoji="1" lang="en-US" altLang="ja-JP" sz="2000" b="1" dirty="0">
                <a:latin typeface="ＭＳ Ｐゴシック" panose="020B0600070205080204" pitchFamily="50" charset="-128"/>
                <a:ea typeface="ＭＳ Ｐゴシック" panose="020B0600070205080204" pitchFamily="50" charset="-128"/>
              </a:rPr>
              <a:t>(</a:t>
            </a:r>
            <a:r>
              <a:rPr kumimoji="1" lang="ja-JP" altLang="en-US" sz="2000" b="1" dirty="0">
                <a:latin typeface="ＭＳ Ｐゴシック" panose="020B0600070205080204" pitchFamily="50" charset="-128"/>
                <a:ea typeface="ＭＳ Ｐゴシック" panose="020B0600070205080204" pitchFamily="50" charset="-128"/>
              </a:rPr>
              <a:t>弁護士</a:t>
            </a:r>
            <a:r>
              <a:rPr kumimoji="1" lang="en-US" altLang="ja-JP" sz="2000" b="1" dirty="0">
                <a:latin typeface="ＭＳ Ｐゴシック" panose="020B0600070205080204" pitchFamily="50" charset="-128"/>
                <a:ea typeface="ＭＳ Ｐゴシック" panose="020B0600070205080204" pitchFamily="50" charset="-128"/>
              </a:rPr>
              <a:t>)</a:t>
            </a:r>
            <a:endParaRPr kumimoji="1" lang="ja-JP" altLang="en-US" sz="2000" b="1" dirty="0">
              <a:latin typeface="ＭＳ Ｐゴシック" panose="020B0600070205080204" pitchFamily="50" charset="-128"/>
              <a:ea typeface="ＭＳ Ｐゴシック" panose="020B0600070205080204" pitchFamily="50" charset="-128"/>
            </a:endParaRPr>
          </a:p>
        </p:txBody>
      </p:sp>
      <p:sp>
        <p:nvSpPr>
          <p:cNvPr id="35" name="テキスト ボックス 34"/>
          <p:cNvSpPr txBox="1"/>
          <p:nvPr/>
        </p:nvSpPr>
        <p:spPr>
          <a:xfrm>
            <a:off x="3379996" y="1881332"/>
            <a:ext cx="2079112" cy="523220"/>
          </a:xfrm>
          <a:prstGeom prst="rect">
            <a:avLst/>
          </a:prstGeom>
          <a:solidFill>
            <a:schemeClr val="bg1">
              <a:lumMod val="95000"/>
            </a:schemeClr>
          </a:solidFill>
          <a:ln w="9525">
            <a:solidFill>
              <a:schemeClr val="tx1"/>
            </a:solidFill>
          </a:ln>
        </p:spPr>
        <p:txBody>
          <a:bodyPr wrap="square">
            <a:spAutoFit/>
          </a:bodyPr>
          <a:lstStyle/>
          <a:p>
            <a:pPr algn="l">
              <a:defRPr/>
            </a:pPr>
            <a:r>
              <a:rPr kumimoji="1" lang="ja-JP" altLang="en-US" sz="2800" b="1" dirty="0">
                <a:latin typeface="ＭＳ Ｐゴシック" panose="020B0600070205080204" pitchFamily="50" charset="-128"/>
                <a:ea typeface="ＭＳ Ｐゴシック" panose="020B0600070205080204" pitchFamily="50" charset="-128"/>
              </a:rPr>
              <a:t>児童相談所</a:t>
            </a:r>
          </a:p>
        </p:txBody>
      </p:sp>
      <p:sp>
        <p:nvSpPr>
          <p:cNvPr id="37" name="テキスト ボックス 36"/>
          <p:cNvSpPr txBox="1"/>
          <p:nvPr/>
        </p:nvSpPr>
        <p:spPr>
          <a:xfrm>
            <a:off x="6294685" y="2447875"/>
            <a:ext cx="1971675" cy="400050"/>
          </a:xfrm>
          <a:prstGeom prst="rect">
            <a:avLst/>
          </a:prstGeom>
          <a:solidFill>
            <a:schemeClr val="bg1">
              <a:lumMod val="95000"/>
            </a:schemeClr>
          </a:solidFill>
          <a:ln w="9525">
            <a:solidFill>
              <a:schemeClr val="tx1"/>
            </a:solidFill>
          </a:ln>
        </p:spPr>
        <p:txBody>
          <a:bodyPr>
            <a:spAutoFit/>
          </a:bodyPr>
          <a:lstStyle/>
          <a:p>
            <a:pPr algn="l">
              <a:defRPr/>
            </a:pPr>
            <a:r>
              <a:rPr kumimoji="1" lang="ja-JP" altLang="en-US" sz="2000" b="1" dirty="0">
                <a:latin typeface="ＭＳ Ｐゴシック" panose="020B0600070205080204" pitchFamily="50" charset="-128"/>
                <a:ea typeface="ＭＳ Ｐゴシック" panose="020B0600070205080204" pitchFamily="50" charset="-128"/>
              </a:rPr>
              <a:t>その他行政機関</a:t>
            </a:r>
          </a:p>
        </p:txBody>
      </p:sp>
      <p:sp>
        <p:nvSpPr>
          <p:cNvPr id="20" name="テキスト ボックス 19"/>
          <p:cNvSpPr txBox="1"/>
          <p:nvPr/>
        </p:nvSpPr>
        <p:spPr>
          <a:xfrm>
            <a:off x="7700763" y="2961296"/>
            <a:ext cx="1017501" cy="400110"/>
          </a:xfrm>
          <a:prstGeom prst="rect">
            <a:avLst/>
          </a:prstGeom>
          <a:solidFill>
            <a:schemeClr val="bg1">
              <a:lumMod val="95000"/>
            </a:schemeClr>
          </a:solidFill>
          <a:ln w="9525">
            <a:solidFill>
              <a:schemeClr val="tx1"/>
            </a:solidFill>
          </a:ln>
        </p:spPr>
        <p:txBody>
          <a:bodyPr wrap="square">
            <a:spAutoFit/>
          </a:bodyPr>
          <a:lstStyle/>
          <a:p>
            <a:pPr algn="l">
              <a:defRPr/>
            </a:pPr>
            <a:r>
              <a:rPr kumimoji="1" lang="ja-JP" altLang="en-US" sz="2000" b="1" dirty="0" smtClean="0">
                <a:latin typeface="ＭＳ Ｐゴシック" panose="020B0600070205080204" pitchFamily="50" charset="-128"/>
                <a:ea typeface="ＭＳ Ｐゴシック" panose="020B0600070205080204" pitchFamily="50" charset="-128"/>
              </a:rPr>
              <a:t>病院</a:t>
            </a:r>
            <a:endParaRPr kumimoji="1" lang="ja-JP" altLang="en-US" sz="2000" b="1" dirty="0">
              <a:latin typeface="ＭＳ Ｐゴシック" panose="020B0600070205080204" pitchFamily="50" charset="-128"/>
              <a:ea typeface="ＭＳ Ｐゴシック" panose="020B0600070205080204" pitchFamily="50" charset="-128"/>
            </a:endParaRPr>
          </a:p>
        </p:txBody>
      </p:sp>
      <p:sp>
        <p:nvSpPr>
          <p:cNvPr id="26" name="テキスト ボックス 25"/>
          <p:cNvSpPr txBox="1"/>
          <p:nvPr/>
        </p:nvSpPr>
        <p:spPr>
          <a:xfrm>
            <a:off x="404676" y="4259396"/>
            <a:ext cx="1568450" cy="400050"/>
          </a:xfrm>
          <a:prstGeom prst="rect">
            <a:avLst/>
          </a:prstGeom>
          <a:solidFill>
            <a:schemeClr val="bg1">
              <a:lumMod val="95000"/>
            </a:schemeClr>
          </a:solidFill>
          <a:ln w="9525">
            <a:solidFill>
              <a:schemeClr val="tx1"/>
            </a:solidFill>
          </a:ln>
        </p:spPr>
        <p:txBody>
          <a:bodyPr>
            <a:spAutoFit/>
          </a:bodyPr>
          <a:lstStyle/>
          <a:p>
            <a:pPr algn="l">
              <a:defRPr/>
            </a:pPr>
            <a:r>
              <a:rPr kumimoji="1" lang="ja-JP" altLang="en-US" sz="2000" b="1" dirty="0">
                <a:latin typeface="ＭＳ Ｐゴシック" panose="020B0600070205080204" pitchFamily="50" charset="-128"/>
                <a:ea typeface="ＭＳ Ｐゴシック" panose="020B0600070205080204" pitchFamily="50" charset="-128"/>
              </a:rPr>
              <a:t>保護観察所</a:t>
            </a:r>
          </a:p>
        </p:txBody>
      </p:sp>
      <p:sp>
        <p:nvSpPr>
          <p:cNvPr id="27" name="テキスト ボックス 26"/>
          <p:cNvSpPr txBox="1"/>
          <p:nvPr/>
        </p:nvSpPr>
        <p:spPr>
          <a:xfrm>
            <a:off x="256019" y="2851041"/>
            <a:ext cx="1741488" cy="400050"/>
          </a:xfrm>
          <a:prstGeom prst="rect">
            <a:avLst/>
          </a:prstGeom>
          <a:solidFill>
            <a:schemeClr val="bg1">
              <a:lumMod val="95000"/>
            </a:schemeClr>
          </a:solidFill>
          <a:ln w="9525">
            <a:solidFill>
              <a:schemeClr val="tx1"/>
            </a:solidFill>
          </a:ln>
        </p:spPr>
        <p:txBody>
          <a:bodyPr>
            <a:spAutoFit/>
          </a:bodyPr>
          <a:lstStyle/>
          <a:p>
            <a:pPr algn="l">
              <a:defRPr/>
            </a:pPr>
            <a:r>
              <a:rPr kumimoji="1" lang="ja-JP" altLang="en-US" sz="2000" b="1" dirty="0">
                <a:latin typeface="ＭＳ Ｐゴシック" panose="020B0600070205080204" pitchFamily="50" charset="-128"/>
                <a:ea typeface="ＭＳ Ｐゴシック" panose="020B0600070205080204" pitchFamily="50" charset="-128"/>
              </a:rPr>
              <a:t>就労支援機関</a:t>
            </a:r>
          </a:p>
        </p:txBody>
      </p:sp>
      <p:sp>
        <p:nvSpPr>
          <p:cNvPr id="28" name="テキスト ボックス 27"/>
          <p:cNvSpPr txBox="1"/>
          <p:nvPr/>
        </p:nvSpPr>
        <p:spPr>
          <a:xfrm>
            <a:off x="887088" y="4717439"/>
            <a:ext cx="1512887" cy="400050"/>
          </a:xfrm>
          <a:prstGeom prst="rect">
            <a:avLst/>
          </a:prstGeom>
          <a:solidFill>
            <a:schemeClr val="bg1">
              <a:lumMod val="95000"/>
            </a:schemeClr>
          </a:solidFill>
          <a:ln w="9525">
            <a:solidFill>
              <a:schemeClr val="tx1"/>
            </a:solidFill>
          </a:ln>
        </p:spPr>
        <p:txBody>
          <a:bodyPr>
            <a:spAutoFit/>
          </a:bodyPr>
          <a:lstStyle/>
          <a:p>
            <a:pPr algn="l">
              <a:defRPr/>
            </a:pPr>
            <a:r>
              <a:rPr kumimoji="1" lang="ja-JP" altLang="en-US" sz="2000" b="1" dirty="0">
                <a:latin typeface="ＭＳ Ｐゴシック" panose="020B0600070205080204" pitchFamily="50" charset="-128"/>
                <a:ea typeface="ＭＳ Ｐゴシック" panose="020B0600070205080204" pitchFamily="50" charset="-128"/>
              </a:rPr>
              <a:t>家庭裁判所</a:t>
            </a:r>
          </a:p>
        </p:txBody>
      </p:sp>
      <p:sp>
        <p:nvSpPr>
          <p:cNvPr id="30" name="テキスト ボックス 29"/>
          <p:cNvSpPr txBox="1"/>
          <p:nvPr/>
        </p:nvSpPr>
        <p:spPr>
          <a:xfrm>
            <a:off x="6593730" y="4413893"/>
            <a:ext cx="2142064" cy="400110"/>
          </a:xfrm>
          <a:prstGeom prst="rect">
            <a:avLst/>
          </a:prstGeom>
          <a:solidFill>
            <a:schemeClr val="bg1">
              <a:lumMod val="95000"/>
            </a:schemeClr>
          </a:solidFill>
          <a:ln w="9525">
            <a:solidFill>
              <a:schemeClr val="tx1"/>
            </a:solidFill>
          </a:ln>
        </p:spPr>
        <p:txBody>
          <a:bodyPr wrap="square">
            <a:spAutoFit/>
          </a:bodyPr>
          <a:lstStyle/>
          <a:p>
            <a:pPr algn="l">
              <a:defRPr/>
            </a:pPr>
            <a:r>
              <a:rPr kumimoji="1" lang="ja-JP" altLang="en-US" sz="2000" b="1" dirty="0" smtClean="0">
                <a:latin typeface="ＭＳ Ｐゴシック" panose="020B0600070205080204" pitchFamily="50" charset="-128"/>
                <a:ea typeface="ＭＳ Ｐゴシック" panose="020B0600070205080204" pitchFamily="50" charset="-128"/>
              </a:rPr>
              <a:t>子ども支援機関</a:t>
            </a:r>
            <a:endParaRPr kumimoji="1" lang="ja-JP" altLang="en-US" sz="2000" b="1" dirty="0">
              <a:latin typeface="ＭＳ Ｐゴシック" panose="020B0600070205080204" pitchFamily="50" charset="-128"/>
              <a:ea typeface="ＭＳ Ｐゴシック" panose="020B0600070205080204" pitchFamily="50" charset="-128"/>
            </a:endParaRPr>
          </a:p>
        </p:txBody>
      </p:sp>
      <p:sp>
        <p:nvSpPr>
          <p:cNvPr id="31" name="テキスト ボックス 30"/>
          <p:cNvSpPr txBox="1"/>
          <p:nvPr/>
        </p:nvSpPr>
        <p:spPr>
          <a:xfrm>
            <a:off x="5721310" y="2058195"/>
            <a:ext cx="1885578" cy="400110"/>
          </a:xfrm>
          <a:prstGeom prst="rect">
            <a:avLst/>
          </a:prstGeom>
          <a:solidFill>
            <a:schemeClr val="bg1">
              <a:lumMod val="95000"/>
            </a:schemeClr>
          </a:solidFill>
          <a:ln w="9525">
            <a:solidFill>
              <a:schemeClr val="tx1"/>
            </a:solidFill>
          </a:ln>
        </p:spPr>
        <p:txBody>
          <a:bodyPr wrap="square">
            <a:spAutoFit/>
          </a:bodyPr>
          <a:lstStyle/>
          <a:p>
            <a:pPr algn="l">
              <a:defRPr/>
            </a:pPr>
            <a:r>
              <a:rPr kumimoji="1" lang="ja-JP" altLang="en-US" sz="2000" b="1" dirty="0">
                <a:latin typeface="ＭＳ Ｐゴシック" panose="020B0600070205080204" pitchFamily="50" charset="-128"/>
                <a:ea typeface="ＭＳ Ｐゴシック" panose="020B0600070205080204" pitchFamily="50" charset="-128"/>
              </a:rPr>
              <a:t>女性</a:t>
            </a:r>
            <a:r>
              <a:rPr kumimoji="1" lang="ja-JP" altLang="en-US" sz="2000" b="1" dirty="0" smtClean="0">
                <a:latin typeface="ＭＳ Ｐゴシック" panose="020B0600070205080204" pitchFamily="50" charset="-128"/>
                <a:ea typeface="ＭＳ Ｐゴシック" panose="020B0600070205080204" pitchFamily="50" charset="-128"/>
              </a:rPr>
              <a:t>相談所</a:t>
            </a:r>
            <a:endParaRPr kumimoji="1" lang="ja-JP" altLang="en-US" sz="2000" b="1" dirty="0">
              <a:latin typeface="ＭＳ Ｐゴシック" panose="020B0600070205080204" pitchFamily="50" charset="-128"/>
              <a:ea typeface="ＭＳ Ｐゴシック" panose="020B0600070205080204" pitchFamily="50" charset="-128"/>
            </a:endParaRPr>
          </a:p>
        </p:txBody>
      </p:sp>
      <p:sp>
        <p:nvSpPr>
          <p:cNvPr id="32" name="テキスト ボックス 31"/>
          <p:cNvSpPr txBox="1"/>
          <p:nvPr/>
        </p:nvSpPr>
        <p:spPr>
          <a:xfrm>
            <a:off x="1788985" y="2174526"/>
            <a:ext cx="950377" cy="400110"/>
          </a:xfrm>
          <a:prstGeom prst="rect">
            <a:avLst/>
          </a:prstGeom>
          <a:solidFill>
            <a:schemeClr val="bg1">
              <a:lumMod val="95000"/>
            </a:schemeClr>
          </a:solidFill>
          <a:ln w="9525">
            <a:solidFill>
              <a:schemeClr val="tx1"/>
            </a:solidFill>
          </a:ln>
        </p:spPr>
        <p:txBody>
          <a:bodyPr wrap="square">
            <a:spAutoFit/>
          </a:bodyPr>
          <a:lstStyle/>
          <a:p>
            <a:pPr algn="l">
              <a:defRPr/>
            </a:pPr>
            <a:r>
              <a:rPr kumimoji="1" lang="ja-JP" altLang="en-US" sz="2000" b="1" dirty="0" smtClean="0">
                <a:latin typeface="ＭＳ Ｐゴシック" panose="020B0600070205080204" pitchFamily="50" charset="-128"/>
                <a:ea typeface="ＭＳ Ｐゴシック" panose="020B0600070205080204" pitchFamily="50" charset="-128"/>
              </a:rPr>
              <a:t>学校</a:t>
            </a:r>
            <a:endParaRPr kumimoji="1" lang="ja-JP" altLang="en-US" sz="2000" b="1" dirty="0">
              <a:latin typeface="ＭＳ Ｐゴシック" panose="020B0600070205080204" pitchFamily="50" charset="-128"/>
              <a:ea typeface="ＭＳ Ｐゴシック" panose="020B0600070205080204" pitchFamily="50" charset="-128"/>
            </a:endParaRPr>
          </a:p>
        </p:txBody>
      </p:sp>
      <p:sp>
        <p:nvSpPr>
          <p:cNvPr id="36" name="テキスト ボックス 35"/>
          <p:cNvSpPr txBox="1"/>
          <p:nvPr/>
        </p:nvSpPr>
        <p:spPr>
          <a:xfrm>
            <a:off x="2460571" y="5003696"/>
            <a:ext cx="1122363" cy="708025"/>
          </a:xfrm>
          <a:prstGeom prst="rect">
            <a:avLst/>
          </a:prstGeom>
          <a:solidFill>
            <a:schemeClr val="bg1">
              <a:lumMod val="95000"/>
            </a:schemeClr>
          </a:solidFill>
          <a:ln w="9525">
            <a:solidFill>
              <a:schemeClr val="tx1"/>
            </a:solidFill>
          </a:ln>
        </p:spPr>
        <p:txBody>
          <a:bodyPr>
            <a:spAutoFit/>
          </a:bodyPr>
          <a:lstStyle/>
          <a:p>
            <a:pPr algn="l">
              <a:defRPr/>
            </a:pPr>
            <a:r>
              <a:rPr kumimoji="1" lang="ja-JP" altLang="en-US" sz="2000" b="1" dirty="0">
                <a:latin typeface="ＭＳ Ｐゴシック" panose="020B0600070205080204" pitchFamily="50" charset="-128"/>
                <a:ea typeface="ＭＳ Ｐゴシック" panose="020B0600070205080204" pitchFamily="50" charset="-128"/>
              </a:rPr>
              <a:t>民生・児童委員</a:t>
            </a:r>
          </a:p>
        </p:txBody>
      </p:sp>
      <p:sp>
        <p:nvSpPr>
          <p:cNvPr id="44" name="テキスト ボックス 43"/>
          <p:cNvSpPr txBox="1"/>
          <p:nvPr/>
        </p:nvSpPr>
        <p:spPr>
          <a:xfrm>
            <a:off x="5639394" y="4940401"/>
            <a:ext cx="1023019" cy="400110"/>
          </a:xfrm>
          <a:prstGeom prst="rect">
            <a:avLst/>
          </a:prstGeom>
          <a:solidFill>
            <a:schemeClr val="bg1">
              <a:lumMod val="95000"/>
            </a:schemeClr>
          </a:solidFill>
          <a:ln w="9525">
            <a:solidFill>
              <a:schemeClr val="tx1"/>
            </a:solidFill>
          </a:ln>
        </p:spPr>
        <p:txBody>
          <a:bodyPr wrap="square">
            <a:spAutoFit/>
          </a:bodyPr>
          <a:lstStyle/>
          <a:p>
            <a:pPr algn="l">
              <a:defRPr/>
            </a:pPr>
            <a:r>
              <a:rPr kumimoji="1" lang="ja-JP" altLang="en-US" sz="2000" b="1" dirty="0" smtClean="0">
                <a:latin typeface="ＭＳ Ｐゴシック" panose="020B0600070205080204" pitchFamily="50" charset="-128"/>
                <a:ea typeface="ＭＳ Ｐゴシック" panose="020B0600070205080204" pitchFamily="50" charset="-128"/>
              </a:rPr>
              <a:t>警察</a:t>
            </a:r>
            <a:endParaRPr kumimoji="1" lang="ja-JP" altLang="en-US" sz="2000" b="1" dirty="0">
              <a:latin typeface="ＭＳ Ｐゴシック" panose="020B0600070205080204" pitchFamily="50" charset="-128"/>
              <a:ea typeface="ＭＳ Ｐゴシック" panose="020B0600070205080204" pitchFamily="50" charset="-128"/>
            </a:endParaRPr>
          </a:p>
        </p:txBody>
      </p:sp>
      <p:sp>
        <p:nvSpPr>
          <p:cNvPr id="4" name="下矢印 3"/>
          <p:cNvSpPr/>
          <p:nvPr/>
        </p:nvSpPr>
        <p:spPr>
          <a:xfrm>
            <a:off x="4186331" y="2559758"/>
            <a:ext cx="528991" cy="730386"/>
          </a:xfrm>
          <a:prstGeom prst="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下矢印 44"/>
          <p:cNvSpPr/>
          <p:nvPr/>
        </p:nvSpPr>
        <p:spPr>
          <a:xfrm rot="14668614">
            <a:off x="2420288" y="3777673"/>
            <a:ext cx="528991" cy="839540"/>
          </a:xfrm>
          <a:prstGeom prst="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下矢印 45"/>
          <p:cNvSpPr/>
          <p:nvPr/>
        </p:nvSpPr>
        <p:spPr>
          <a:xfrm rot="17976933">
            <a:off x="2497141" y="2574646"/>
            <a:ext cx="540205" cy="918941"/>
          </a:xfrm>
          <a:prstGeom prst="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下矢印 46"/>
          <p:cNvSpPr/>
          <p:nvPr/>
        </p:nvSpPr>
        <p:spPr>
          <a:xfrm rot="4065423">
            <a:off x="5802921" y="2867425"/>
            <a:ext cx="522099" cy="874139"/>
          </a:xfrm>
          <a:prstGeom prst="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下矢印 47"/>
          <p:cNvSpPr/>
          <p:nvPr/>
        </p:nvSpPr>
        <p:spPr>
          <a:xfrm flipV="1">
            <a:off x="4171593" y="4285816"/>
            <a:ext cx="494881" cy="646461"/>
          </a:xfrm>
          <a:prstGeom prst="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下矢印 48"/>
          <p:cNvSpPr/>
          <p:nvPr/>
        </p:nvSpPr>
        <p:spPr>
          <a:xfrm rot="7324762">
            <a:off x="5498551" y="3956702"/>
            <a:ext cx="528991" cy="1005439"/>
          </a:xfrm>
          <a:prstGeom prst="downArrow">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角丸四角形 7"/>
          <p:cNvSpPr/>
          <p:nvPr/>
        </p:nvSpPr>
        <p:spPr>
          <a:xfrm>
            <a:off x="901747" y="5750128"/>
            <a:ext cx="7585131" cy="937340"/>
          </a:xfrm>
          <a:prstGeom prst="round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2400" dirty="0" smtClean="0">
              <a:solidFill>
                <a:schemeClr val="tx1"/>
              </a:solidFill>
            </a:endParaRPr>
          </a:p>
          <a:p>
            <a:pPr algn="ctr"/>
            <a:r>
              <a:rPr kumimoji="1" lang="ja-JP" altLang="en-US" sz="2400" dirty="0" smtClean="0">
                <a:solidFill>
                  <a:schemeClr val="tx1"/>
                </a:solidFill>
              </a:rPr>
              <a:t>入所人数</a:t>
            </a:r>
            <a:endParaRPr kumimoji="1" lang="en-US" altLang="ja-JP" sz="2400" dirty="0" smtClean="0">
              <a:solidFill>
                <a:schemeClr val="tx1"/>
              </a:solidFill>
            </a:endParaRPr>
          </a:p>
          <a:p>
            <a:pPr algn="ctr"/>
            <a:r>
              <a:rPr kumimoji="1" lang="ja-JP" altLang="en-US" sz="2400" dirty="0" smtClean="0">
                <a:solidFill>
                  <a:schemeClr val="tx1"/>
                </a:solidFill>
              </a:rPr>
              <a:t>年間　１２名～１５名程度</a:t>
            </a:r>
            <a:endParaRPr kumimoji="1" lang="en-US" altLang="ja-JP" sz="2400" dirty="0" smtClean="0">
              <a:solidFill>
                <a:schemeClr val="tx1"/>
              </a:solidFill>
            </a:endParaRPr>
          </a:p>
          <a:p>
            <a:pPr algn="ctr"/>
            <a:endParaRPr kumimoji="1" lang="ja-JP" altLang="en-US" dirty="0"/>
          </a:p>
        </p:txBody>
      </p:sp>
      <p:sp>
        <p:nvSpPr>
          <p:cNvPr id="29" name="タイトル 1"/>
          <p:cNvSpPr txBox="1">
            <a:spLocks/>
          </p:cNvSpPr>
          <p:nvPr/>
        </p:nvSpPr>
        <p:spPr>
          <a:xfrm>
            <a:off x="442610" y="378688"/>
            <a:ext cx="8382000" cy="665162"/>
          </a:xfrm>
          <a:prstGeom prst="rect">
            <a:avLst/>
          </a:prstGeom>
        </p:spPr>
        <p:txBody>
          <a:bodyPr vert="horz" wrap="square" lIns="0" tIns="0" rIns="0" bIns="0" rtlCol="0" anchor="t">
            <a:normAutofit/>
          </a:bodyPr>
          <a:lst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r>
              <a:rPr kumimoji="1" lang="ja-JP" altLang="en-US" sz="4000" dirty="0" smtClean="0">
                <a:solidFill>
                  <a:schemeClr val="tx1"/>
                </a:solidFill>
                <a:latin typeface="HG丸ｺﾞｼｯｸM-PRO" panose="020F0600000000000000" pitchFamily="50" charset="-128"/>
                <a:ea typeface="HG丸ｺﾞｼｯｸM-PRO" panose="020F0600000000000000" pitchFamily="50" charset="-128"/>
              </a:rPr>
              <a:t>子どもシェルターへの入所ルート</a:t>
            </a:r>
            <a:endParaRPr kumimoji="1" lang="ja-JP" altLang="en-US" sz="4000" dirty="0">
              <a:solidFill>
                <a:schemeClr val="tx1"/>
              </a:solidFill>
              <a:latin typeface="HG丸ｺﾞｼｯｸM-PRO" panose="020F0600000000000000" pitchFamily="50" charset="-128"/>
              <a:ea typeface="HG丸ｺﾞｼｯｸM-PRO" panose="020F0600000000000000" pitchFamily="50" charset="-128"/>
            </a:endParaRPr>
          </a:p>
        </p:txBody>
      </p:sp>
      <p:sp>
        <p:nvSpPr>
          <p:cNvPr id="33" name="テキスト ボックス 32"/>
          <p:cNvSpPr txBox="1"/>
          <p:nvPr/>
        </p:nvSpPr>
        <p:spPr>
          <a:xfrm>
            <a:off x="6859101" y="3527450"/>
            <a:ext cx="2182324" cy="707886"/>
          </a:xfrm>
          <a:prstGeom prst="rect">
            <a:avLst/>
          </a:prstGeom>
          <a:solidFill>
            <a:schemeClr val="bg1">
              <a:lumMod val="95000"/>
            </a:schemeClr>
          </a:solidFill>
          <a:ln w="9525">
            <a:solidFill>
              <a:schemeClr val="tx1"/>
            </a:solidFill>
          </a:ln>
        </p:spPr>
        <p:txBody>
          <a:bodyPr wrap="square">
            <a:spAutoFit/>
          </a:bodyPr>
          <a:lstStyle/>
          <a:p>
            <a:pPr algn="l">
              <a:defRPr/>
            </a:pPr>
            <a:r>
              <a:rPr kumimoji="1" lang="ja-JP" altLang="en-US" sz="2000" b="1" dirty="0" smtClean="0">
                <a:latin typeface="ＭＳ Ｐゴシック" panose="020B0600070205080204" pitchFamily="50" charset="-128"/>
                <a:ea typeface="ＭＳ Ｐゴシック" panose="020B0600070205080204" pitchFamily="50" charset="-128"/>
              </a:rPr>
              <a:t>協力専門家（医師，カウンセラー等）</a:t>
            </a:r>
            <a:endParaRPr kumimoji="1" lang="ja-JP" altLang="en-US" sz="2000" b="1"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892257191"/>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5" name="角丸四角形 29"/>
          <p:cNvSpPr>
            <a:spLocks noChangeArrowheads="1"/>
          </p:cNvSpPr>
          <p:nvPr/>
        </p:nvSpPr>
        <p:spPr bwMode="auto">
          <a:xfrm>
            <a:off x="3167063" y="2889250"/>
            <a:ext cx="1008062" cy="601663"/>
          </a:xfrm>
          <a:prstGeom prst="roundRect">
            <a:avLst>
              <a:gd name="adj" fmla="val 16667"/>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grpSp>
        <p:nvGrpSpPr>
          <p:cNvPr id="47" name="グループ化 4"/>
          <p:cNvGrpSpPr>
            <a:grpSpLocks/>
          </p:cNvGrpSpPr>
          <p:nvPr/>
        </p:nvGrpSpPr>
        <p:grpSpPr bwMode="auto">
          <a:xfrm>
            <a:off x="9525" y="1298575"/>
            <a:ext cx="2762250" cy="2706688"/>
            <a:chOff x="-23813" y="67345"/>
            <a:chExt cx="3133725" cy="2216749"/>
          </a:xfrm>
        </p:grpSpPr>
        <p:sp>
          <p:nvSpPr>
            <p:cNvPr id="51" name="正方形/長方形 50"/>
            <p:cNvSpPr/>
            <p:nvPr/>
          </p:nvSpPr>
          <p:spPr>
            <a:xfrm>
              <a:off x="334585" y="606906"/>
              <a:ext cx="2416930" cy="1677188"/>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kumimoji="1" lang="ja-JP" altLang="en-US"/>
            </a:p>
          </p:txBody>
        </p:sp>
        <p:sp>
          <p:nvSpPr>
            <p:cNvPr id="53" name="二等辺三角形 52"/>
            <p:cNvSpPr/>
            <p:nvPr/>
          </p:nvSpPr>
          <p:spPr>
            <a:xfrm>
              <a:off x="-23813" y="67345"/>
              <a:ext cx="3133725" cy="683877"/>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kumimoji="1" lang="ja-JP" altLang="en-US"/>
            </a:p>
          </p:txBody>
        </p:sp>
        <p:grpSp>
          <p:nvGrpSpPr>
            <p:cNvPr id="25642" name="グループ化 7"/>
            <p:cNvGrpSpPr>
              <a:grpSpLocks/>
            </p:cNvGrpSpPr>
            <p:nvPr/>
          </p:nvGrpSpPr>
          <p:grpSpPr bwMode="auto">
            <a:xfrm>
              <a:off x="1721348" y="1016452"/>
              <a:ext cx="664565" cy="943905"/>
              <a:chOff x="1721348" y="1016452"/>
              <a:chExt cx="664565" cy="943905"/>
            </a:xfrm>
          </p:grpSpPr>
          <p:sp>
            <p:nvSpPr>
              <p:cNvPr id="64" name="円/楕円 63"/>
              <p:cNvSpPr/>
              <p:nvPr/>
            </p:nvSpPr>
            <p:spPr>
              <a:xfrm>
                <a:off x="1721348" y="1016452"/>
                <a:ext cx="664565" cy="516158"/>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kumimoji="1" lang="ja-JP" altLang="en-US" sz="1600" b="1" dirty="0">
                    <a:latin typeface="ＭＳ ゴシック" pitchFamily="49" charset="-128"/>
                    <a:ea typeface="ＭＳ ゴシック" pitchFamily="49" charset="-128"/>
                  </a:rPr>
                  <a:t>子</a:t>
                </a:r>
                <a:endParaRPr kumimoji="1" lang="ja-JP" altLang="en-US" sz="1600" dirty="0">
                  <a:latin typeface="ＭＳ ゴシック" pitchFamily="49" charset="-128"/>
                  <a:ea typeface="ＭＳ ゴシック" pitchFamily="49" charset="-128"/>
                </a:endParaRPr>
              </a:p>
            </p:txBody>
          </p:sp>
          <p:sp>
            <p:nvSpPr>
              <p:cNvPr id="65" name="角丸四角形 64"/>
              <p:cNvSpPr/>
              <p:nvPr/>
            </p:nvSpPr>
            <p:spPr>
              <a:xfrm>
                <a:off x="1910452" y="1465002"/>
                <a:ext cx="286358" cy="495355"/>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endParaRPr kumimoji="1" lang="ja-JP" altLang="en-US"/>
              </a:p>
            </p:txBody>
          </p:sp>
        </p:grpSp>
        <p:grpSp>
          <p:nvGrpSpPr>
            <p:cNvPr id="25643" name="グループ化 8"/>
            <p:cNvGrpSpPr>
              <a:grpSpLocks/>
            </p:cNvGrpSpPr>
            <p:nvPr/>
          </p:nvGrpSpPr>
          <p:grpSpPr bwMode="auto">
            <a:xfrm>
              <a:off x="418493" y="588927"/>
              <a:ext cx="1052685" cy="1371852"/>
              <a:chOff x="513410" y="665460"/>
              <a:chExt cx="761810" cy="1037535"/>
            </a:xfrm>
          </p:grpSpPr>
          <p:sp>
            <p:nvSpPr>
              <p:cNvPr id="62" name="円/楕円 61"/>
              <p:cNvSpPr/>
              <p:nvPr/>
            </p:nvSpPr>
            <p:spPr>
              <a:xfrm>
                <a:off x="513944" y="665292"/>
                <a:ext cx="761154" cy="64603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r>
                  <a:rPr kumimoji="1" lang="ja-JP" altLang="en-US" sz="2000" b="1" dirty="0" smtClean="0"/>
                  <a:t>保護者</a:t>
                </a:r>
                <a:endParaRPr kumimoji="1" lang="ja-JP" altLang="en-US" sz="2000" b="1" dirty="0"/>
              </a:p>
            </p:txBody>
          </p:sp>
          <p:sp>
            <p:nvSpPr>
              <p:cNvPr id="63" name="角丸四角形 62"/>
              <p:cNvSpPr/>
              <p:nvPr/>
            </p:nvSpPr>
            <p:spPr>
              <a:xfrm>
                <a:off x="753759" y="1289689"/>
                <a:ext cx="310196" cy="412988"/>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endParaRPr kumimoji="1" lang="ja-JP" altLang="en-US"/>
              </a:p>
            </p:txBody>
          </p:sp>
        </p:grpSp>
      </p:grpSp>
      <p:sp>
        <p:nvSpPr>
          <p:cNvPr id="66" name="爆発 1 65"/>
          <p:cNvSpPr/>
          <p:nvPr/>
        </p:nvSpPr>
        <p:spPr>
          <a:xfrm>
            <a:off x="900113" y="1987550"/>
            <a:ext cx="1071562" cy="793750"/>
          </a:xfrm>
          <a:prstGeom prst="irregularSeal1">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kumimoji="1" lang="ja-JP" altLang="en-US"/>
          </a:p>
        </p:txBody>
      </p:sp>
      <p:sp>
        <p:nvSpPr>
          <p:cNvPr id="18" name="テキスト ボックス 17"/>
          <p:cNvSpPr txBox="1"/>
          <p:nvPr/>
        </p:nvSpPr>
        <p:spPr>
          <a:xfrm>
            <a:off x="319088" y="3644900"/>
            <a:ext cx="2236787" cy="892175"/>
          </a:xfrm>
          <a:prstGeom prst="rect">
            <a:avLst/>
          </a:prstGeom>
          <a:solidFill>
            <a:srgbClr val="FCE6C8"/>
          </a:solidFill>
          <a:ln>
            <a:noFill/>
          </a:ln>
        </p:spPr>
        <p:txBody>
          <a:bodyPr>
            <a:spAutoFit/>
          </a:bodyPr>
          <a:lstStyle/>
          <a:p>
            <a:pPr algn="l">
              <a:defRPr/>
            </a:pPr>
            <a:r>
              <a:rPr kumimoji="1" lang="ja-JP" altLang="en-US" sz="2400" b="1" dirty="0">
                <a:solidFill>
                  <a:schemeClr val="tx1">
                    <a:lumMod val="75000"/>
                    <a:lumOff val="25000"/>
                  </a:schemeClr>
                </a:solidFill>
                <a:latin typeface="ＭＳ ゴシック" panose="020B0609070205080204" pitchFamily="49" charset="-128"/>
                <a:ea typeface="ＭＳ ゴシック" panose="020B0609070205080204" pitchFamily="49" charset="-128"/>
              </a:rPr>
              <a:t>居場所のない子どもの</a:t>
            </a:r>
            <a:r>
              <a:rPr kumimoji="1" lang="ja-JP" altLang="en-US" sz="2800" b="1" dirty="0">
                <a:solidFill>
                  <a:srgbClr val="DF5203"/>
                </a:solidFill>
                <a:latin typeface="ＭＳ ゴシック" panose="020B0609070205080204" pitchFamily="49" charset="-128"/>
                <a:ea typeface="ＭＳ ゴシック" panose="020B0609070205080204" pitchFamily="49" charset="-128"/>
              </a:rPr>
              <a:t>発見</a:t>
            </a:r>
            <a:endParaRPr kumimoji="1" lang="en-US" altLang="ja-JP" sz="2800" b="1" dirty="0">
              <a:solidFill>
                <a:srgbClr val="DF5203"/>
              </a:solidFill>
              <a:latin typeface="ＭＳ ゴシック" panose="020B0609070205080204" pitchFamily="49" charset="-128"/>
              <a:ea typeface="ＭＳ ゴシック" panose="020B0609070205080204" pitchFamily="49" charset="-128"/>
            </a:endParaRPr>
          </a:p>
        </p:txBody>
      </p:sp>
      <p:sp>
        <p:nvSpPr>
          <p:cNvPr id="13" name="屈折矢印 12"/>
          <p:cNvSpPr/>
          <p:nvPr/>
        </p:nvSpPr>
        <p:spPr bwMode="auto">
          <a:xfrm rot="5400000">
            <a:off x="4737246" y="4770585"/>
            <a:ext cx="1916113" cy="1676400"/>
          </a:xfrm>
          <a:prstGeom prst="bentUpArrow">
            <a:avLst>
              <a:gd name="adj1" fmla="val 26556"/>
              <a:gd name="adj2" fmla="val 21860"/>
              <a:gd name="adj3" fmla="val 17749"/>
            </a:avLst>
          </a:prstGeom>
          <a:solidFill>
            <a:srgbClr val="FC620C"/>
          </a:solidFill>
          <a:ln w="38100" cap="flat" cmpd="sng" algn="ctr">
            <a:solidFill>
              <a:schemeClr val="bg1"/>
            </a:solidFill>
            <a:prstDash val="solid"/>
            <a:round/>
            <a:headEnd type="none" w="med" len="med"/>
            <a:tailEnd type="none" w="med" len="med"/>
          </a:ln>
          <a:effectLst/>
          <a:extLst/>
        </p:spPr>
        <p:txBody>
          <a:bodyPr/>
          <a:lstStyle/>
          <a:p>
            <a:pPr>
              <a:defRPr/>
            </a:pPr>
            <a:endParaRPr lang="ja-JP" altLang="en-US">
              <a:ln>
                <a:solidFill>
                  <a:srgbClr val="FC620C"/>
                </a:solidFill>
              </a:ln>
              <a:effectLst>
                <a:outerShdw blurRad="50800" dist="38100" dir="8100000" algn="tr" rotWithShape="0">
                  <a:prstClr val="black">
                    <a:alpha val="40000"/>
                  </a:prstClr>
                </a:outerShdw>
              </a:effectLst>
            </a:endParaRPr>
          </a:p>
        </p:txBody>
      </p:sp>
      <p:sp>
        <p:nvSpPr>
          <p:cNvPr id="87" name="角丸四角形 9"/>
          <p:cNvSpPr>
            <a:spLocks noChangeArrowheads="1"/>
          </p:cNvSpPr>
          <p:nvPr/>
        </p:nvSpPr>
        <p:spPr bwMode="auto">
          <a:xfrm>
            <a:off x="6513997" y="5119688"/>
            <a:ext cx="1893887" cy="1520825"/>
          </a:xfrm>
          <a:prstGeom prst="roundRect">
            <a:avLst>
              <a:gd name="adj" fmla="val 16667"/>
            </a:avLst>
          </a:prstGeom>
          <a:ln>
            <a:headEnd/>
            <a:tailEnd/>
          </a:ln>
        </p:spPr>
        <p:style>
          <a:lnRef idx="1">
            <a:schemeClr val="accent2"/>
          </a:lnRef>
          <a:fillRef idx="2">
            <a:schemeClr val="accent2"/>
          </a:fillRef>
          <a:effectRef idx="1">
            <a:schemeClr val="accent2"/>
          </a:effectRef>
          <a:fontRef idx="minor">
            <a:schemeClr val="dk1"/>
          </a:fontRef>
        </p:style>
        <p:txBody>
          <a:bodyPr/>
          <a:lstStyle>
            <a:lvl1pPr eaLnBrk="0" hangingPunct="0">
              <a:defRPr>
                <a:solidFill>
                  <a:schemeClr val="tx1"/>
                </a:solidFill>
                <a:latin typeface="Arial" charset="0"/>
                <a:ea typeface="SimSun" pitchFamily="2" charset="-122"/>
              </a:defRPr>
            </a:lvl1pPr>
            <a:lvl2pPr marL="742950" indent="-285750" eaLnBrk="0" hangingPunct="0">
              <a:defRPr>
                <a:solidFill>
                  <a:schemeClr val="tx1"/>
                </a:solidFill>
                <a:latin typeface="Arial" charset="0"/>
                <a:ea typeface="SimSun" pitchFamily="2" charset="-122"/>
              </a:defRPr>
            </a:lvl2pPr>
            <a:lvl3pPr marL="1143000" indent="-228600" eaLnBrk="0" hangingPunct="0">
              <a:defRPr>
                <a:solidFill>
                  <a:schemeClr val="tx1"/>
                </a:solidFill>
                <a:latin typeface="Arial" charset="0"/>
                <a:ea typeface="SimSun" pitchFamily="2" charset="-122"/>
              </a:defRPr>
            </a:lvl3pPr>
            <a:lvl4pPr marL="1600200" indent="-228600" eaLnBrk="0" hangingPunct="0">
              <a:defRPr>
                <a:solidFill>
                  <a:schemeClr val="tx1"/>
                </a:solidFill>
                <a:latin typeface="Arial" charset="0"/>
                <a:ea typeface="SimSun" pitchFamily="2" charset="-122"/>
              </a:defRPr>
            </a:lvl4pPr>
            <a:lvl5pPr marL="2057400" indent="-228600" eaLnBrk="0" hangingPunct="0">
              <a:defRPr>
                <a:solidFill>
                  <a:schemeClr val="tx1"/>
                </a:solidFill>
                <a:latin typeface="Arial" charset="0"/>
                <a:ea typeface="SimSun" pitchFamily="2" charset="-122"/>
              </a:defRPr>
            </a:lvl5pPr>
            <a:lvl6pPr marL="2514600" indent="-228600" algn="r" eaLnBrk="0" fontAlgn="base" hangingPunct="0">
              <a:spcBef>
                <a:spcPct val="0"/>
              </a:spcBef>
              <a:spcAft>
                <a:spcPct val="0"/>
              </a:spcAft>
              <a:defRPr>
                <a:solidFill>
                  <a:schemeClr val="tx1"/>
                </a:solidFill>
                <a:latin typeface="Arial" charset="0"/>
                <a:ea typeface="SimSun" pitchFamily="2" charset="-122"/>
              </a:defRPr>
            </a:lvl6pPr>
            <a:lvl7pPr marL="2971800" indent="-228600" algn="r" eaLnBrk="0" fontAlgn="base" hangingPunct="0">
              <a:spcBef>
                <a:spcPct val="0"/>
              </a:spcBef>
              <a:spcAft>
                <a:spcPct val="0"/>
              </a:spcAft>
              <a:defRPr>
                <a:solidFill>
                  <a:schemeClr val="tx1"/>
                </a:solidFill>
                <a:latin typeface="Arial" charset="0"/>
                <a:ea typeface="SimSun" pitchFamily="2" charset="-122"/>
              </a:defRPr>
            </a:lvl7pPr>
            <a:lvl8pPr marL="3429000" indent="-228600" algn="r" eaLnBrk="0" fontAlgn="base" hangingPunct="0">
              <a:spcBef>
                <a:spcPct val="0"/>
              </a:spcBef>
              <a:spcAft>
                <a:spcPct val="0"/>
              </a:spcAft>
              <a:defRPr>
                <a:solidFill>
                  <a:schemeClr val="tx1"/>
                </a:solidFill>
                <a:latin typeface="Arial" charset="0"/>
                <a:ea typeface="SimSun" pitchFamily="2" charset="-122"/>
              </a:defRPr>
            </a:lvl8pPr>
            <a:lvl9pPr marL="3886200" indent="-228600" algn="r" eaLnBrk="0" fontAlgn="base" hangingPunct="0">
              <a:spcBef>
                <a:spcPct val="0"/>
              </a:spcBef>
              <a:spcAft>
                <a:spcPct val="0"/>
              </a:spcAft>
              <a:defRPr>
                <a:solidFill>
                  <a:schemeClr val="tx1"/>
                </a:solidFill>
                <a:latin typeface="Arial" charset="0"/>
                <a:ea typeface="SimSun" pitchFamily="2" charset="-122"/>
              </a:defRPr>
            </a:lvl9pPr>
          </a:lstStyle>
          <a:p>
            <a:pPr eaLnBrk="1" hangingPunct="1">
              <a:defRPr/>
            </a:pPr>
            <a:endParaRPr lang="ja-JP" altLang="en-US" smtClean="0"/>
          </a:p>
        </p:txBody>
      </p:sp>
      <p:sp>
        <p:nvSpPr>
          <p:cNvPr id="89" name="テキスト ボックス 88"/>
          <p:cNvSpPr txBox="1"/>
          <p:nvPr/>
        </p:nvSpPr>
        <p:spPr>
          <a:xfrm>
            <a:off x="6577863" y="5611167"/>
            <a:ext cx="1865313" cy="461665"/>
          </a:xfrm>
          <a:prstGeom prst="rect">
            <a:avLst/>
          </a:prstGeom>
          <a:noFill/>
        </p:spPr>
        <p:txBody>
          <a:bodyPr>
            <a:spAutoFit/>
          </a:bodyPr>
          <a:lstStyle/>
          <a:p>
            <a:pPr algn="l">
              <a:defRPr/>
            </a:pPr>
            <a:r>
              <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rPr>
              <a:t>児童</a:t>
            </a:r>
            <a:r>
              <a:rPr kumimoji="1" lang="ja-JP" altLang="en-US" sz="24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相談所</a:t>
            </a:r>
            <a:endPar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91" name="テキスト ボックス 90"/>
          <p:cNvSpPr txBox="1"/>
          <p:nvPr/>
        </p:nvSpPr>
        <p:spPr>
          <a:xfrm>
            <a:off x="5534708" y="3244687"/>
            <a:ext cx="1871663" cy="523220"/>
          </a:xfrm>
          <a:prstGeom prst="rect">
            <a:avLst/>
          </a:prstGeom>
          <a:noFill/>
        </p:spPr>
        <p:txBody>
          <a:bodyPr>
            <a:spAutoFit/>
          </a:bodyPr>
          <a:lstStyle/>
          <a:p>
            <a:pPr algn="ctr">
              <a:defRPr/>
            </a:pPr>
            <a:r>
              <a:rPr kumimoji="1" lang="ja-JP" altLang="en-US" sz="2800" b="1" dirty="0" smtClean="0">
                <a:solidFill>
                  <a:srgbClr val="DF5203"/>
                </a:solidFill>
                <a:latin typeface="ＭＳ ゴシック" panose="020B0609070205080204" pitchFamily="49" charset="-128"/>
                <a:ea typeface="ＭＳ ゴシック" panose="020B0609070205080204" pitchFamily="49" charset="-128"/>
              </a:rPr>
              <a:t>入所</a:t>
            </a:r>
            <a:endParaRPr kumimoji="1" lang="ja-JP" altLang="en-US" sz="2800" b="1" dirty="0">
              <a:solidFill>
                <a:srgbClr val="DF5203"/>
              </a:solidFill>
              <a:latin typeface="ＭＳ ゴシック" panose="020B0609070205080204" pitchFamily="49" charset="-128"/>
              <a:ea typeface="ＭＳ ゴシック" panose="020B0609070205080204" pitchFamily="49" charset="-128"/>
            </a:endParaRPr>
          </a:p>
        </p:txBody>
      </p:sp>
      <p:sp>
        <p:nvSpPr>
          <p:cNvPr id="25625" name="上矢印 21"/>
          <p:cNvSpPr>
            <a:spLocks noChangeArrowheads="1"/>
          </p:cNvSpPr>
          <p:nvPr/>
        </p:nvSpPr>
        <p:spPr bwMode="auto">
          <a:xfrm>
            <a:off x="6974571" y="3909586"/>
            <a:ext cx="863600" cy="1204460"/>
          </a:xfrm>
          <a:prstGeom prst="upArrow">
            <a:avLst>
              <a:gd name="adj1" fmla="val 50000"/>
              <a:gd name="adj2" fmla="val 50093"/>
            </a:avLst>
          </a:prstGeom>
          <a:solidFill>
            <a:srgbClr val="FC620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37" name="円/楕円 36"/>
          <p:cNvSpPr/>
          <p:nvPr/>
        </p:nvSpPr>
        <p:spPr bwMode="auto">
          <a:xfrm>
            <a:off x="306388" y="5538788"/>
            <a:ext cx="755650" cy="606425"/>
          </a:xfrm>
          <a:prstGeom prst="ellipse">
            <a:avLst/>
          </a:prstGeom>
          <a:solidFill>
            <a:schemeClr val="tx1">
              <a:lumMod val="75000"/>
              <a:lumOff val="2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endParaRPr kumimoji="1" lang="ja-JP" altLang="en-US" sz="1600" dirty="0">
              <a:ln>
                <a:solidFill>
                  <a:schemeClr val="bg1"/>
                </a:solidFill>
              </a:ln>
              <a:solidFill>
                <a:schemeClr val="tx1"/>
              </a:solidFill>
            </a:endParaRPr>
          </a:p>
        </p:txBody>
      </p:sp>
      <p:sp>
        <p:nvSpPr>
          <p:cNvPr id="38" name="角丸四角形 37"/>
          <p:cNvSpPr/>
          <p:nvPr/>
        </p:nvSpPr>
        <p:spPr bwMode="auto">
          <a:xfrm>
            <a:off x="530225" y="6061075"/>
            <a:ext cx="307975" cy="579438"/>
          </a:xfrm>
          <a:prstGeom prst="roundRect">
            <a:avLst/>
          </a:prstGeom>
          <a:solidFill>
            <a:schemeClr val="tx1">
              <a:lumMod val="75000"/>
              <a:lumOff val="2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endParaRPr kumimoji="1" lang="ja-JP" altLang="en-US"/>
          </a:p>
        </p:txBody>
      </p:sp>
      <p:sp>
        <p:nvSpPr>
          <p:cNvPr id="39" name="角丸四角形 38"/>
          <p:cNvSpPr/>
          <p:nvPr/>
        </p:nvSpPr>
        <p:spPr bwMode="auto">
          <a:xfrm>
            <a:off x="1116013" y="5949950"/>
            <a:ext cx="307975" cy="579438"/>
          </a:xfrm>
          <a:prstGeom prst="roundRect">
            <a:avLst/>
          </a:prstGeom>
          <a:solidFill>
            <a:schemeClr val="tx1">
              <a:lumMod val="75000"/>
              <a:lumOff val="2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endParaRPr kumimoji="1" lang="ja-JP" altLang="en-US"/>
          </a:p>
        </p:txBody>
      </p:sp>
      <p:sp>
        <p:nvSpPr>
          <p:cNvPr id="40" name="円/楕円 39"/>
          <p:cNvSpPr/>
          <p:nvPr/>
        </p:nvSpPr>
        <p:spPr bwMode="auto">
          <a:xfrm>
            <a:off x="900113" y="5373688"/>
            <a:ext cx="755650" cy="606425"/>
          </a:xfrm>
          <a:prstGeom prst="ellipse">
            <a:avLst/>
          </a:prstGeom>
          <a:solidFill>
            <a:schemeClr val="tx1">
              <a:lumMod val="75000"/>
              <a:lumOff val="25000"/>
            </a:schemeClr>
          </a:solidFill>
          <a:ln>
            <a:noFill/>
          </a:ln>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endParaRPr kumimoji="1" lang="ja-JP" altLang="en-US" sz="1600" dirty="0">
              <a:ln>
                <a:solidFill>
                  <a:schemeClr val="bg1"/>
                </a:solidFill>
              </a:ln>
              <a:solidFill>
                <a:schemeClr val="tx1"/>
              </a:solidFill>
            </a:endParaRPr>
          </a:p>
        </p:txBody>
      </p:sp>
      <p:cxnSp>
        <p:nvCxnSpPr>
          <p:cNvPr id="25631" name="直線矢印コネクタ 4"/>
          <p:cNvCxnSpPr>
            <a:cxnSpLocks noChangeShapeType="1"/>
          </p:cNvCxnSpPr>
          <p:nvPr/>
        </p:nvCxnSpPr>
        <p:spPr bwMode="auto">
          <a:xfrm flipV="1">
            <a:off x="750888" y="4681538"/>
            <a:ext cx="311150" cy="822325"/>
          </a:xfrm>
          <a:prstGeom prst="straightConnector1">
            <a:avLst/>
          </a:prstGeom>
          <a:noFill/>
          <a:ln w="9525" algn="ctr">
            <a:solidFill>
              <a:srgbClr val="FF0000"/>
            </a:solidFill>
            <a:round/>
            <a:headEnd/>
            <a:tailEnd type="arrow"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8" name="右矢印 47"/>
          <p:cNvSpPr/>
          <p:nvPr/>
        </p:nvSpPr>
        <p:spPr>
          <a:xfrm rot="19069661">
            <a:off x="1741682" y="3695829"/>
            <a:ext cx="2854082" cy="1050657"/>
          </a:xfrm>
          <a:prstGeom prst="rightArrow">
            <a:avLst>
              <a:gd name="adj1" fmla="val 68953"/>
              <a:gd name="adj2" fmla="val 35108"/>
            </a:avLst>
          </a:prstGeom>
          <a:solidFill>
            <a:srgbClr val="FC620C"/>
          </a:solidFill>
        </p:spPr>
        <p:style>
          <a:lnRef idx="3">
            <a:schemeClr val="lt1"/>
          </a:lnRef>
          <a:fillRef idx="1">
            <a:schemeClr val="accent1"/>
          </a:fillRef>
          <a:effectRef idx="1">
            <a:schemeClr val="accent1"/>
          </a:effectRef>
          <a:fontRef idx="minor">
            <a:schemeClr val="lt1"/>
          </a:fontRef>
        </p:style>
        <p:txBody>
          <a:bodyPr anchor="ctr"/>
          <a:lstStyle/>
          <a:p>
            <a:pPr algn="ctr">
              <a:defRPr/>
            </a:pPr>
            <a:r>
              <a:rPr kumimoji="1" lang="ja-JP" altLang="en-US" sz="2400" b="1" dirty="0"/>
              <a:t>発見者が</a:t>
            </a:r>
            <a:endParaRPr kumimoji="1" lang="en-US" altLang="ja-JP" sz="2400" b="1" dirty="0"/>
          </a:p>
          <a:p>
            <a:pPr algn="ctr">
              <a:defRPr/>
            </a:pPr>
            <a:r>
              <a:rPr kumimoji="1" lang="ja-JP" altLang="en-US" sz="2400" b="1" dirty="0" smtClean="0"/>
              <a:t>電話</a:t>
            </a:r>
            <a:endParaRPr kumimoji="1" lang="ja-JP" altLang="en-US" sz="2400" b="1" dirty="0"/>
          </a:p>
        </p:txBody>
      </p:sp>
      <p:sp>
        <p:nvSpPr>
          <p:cNvPr id="46" name="タイトル 1"/>
          <p:cNvSpPr txBox="1">
            <a:spLocks/>
          </p:cNvSpPr>
          <p:nvPr/>
        </p:nvSpPr>
        <p:spPr>
          <a:xfrm>
            <a:off x="605700" y="357487"/>
            <a:ext cx="8382000" cy="665162"/>
          </a:xfrm>
          <a:prstGeom prst="rect">
            <a:avLst/>
          </a:prstGeom>
        </p:spPr>
        <p:txBody>
          <a:bodyPr vert="horz" wrap="square" lIns="0" tIns="0" rIns="0" bIns="0" rtlCol="0" anchor="t">
            <a:normAutofit/>
          </a:bodyPr>
          <a:lst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r>
              <a:rPr kumimoji="1" lang="ja-JP" altLang="en-US" sz="4000" dirty="0" smtClean="0">
                <a:solidFill>
                  <a:schemeClr val="tx1"/>
                </a:solidFill>
                <a:latin typeface="HG丸ｺﾞｼｯｸM-PRO" panose="020F0600000000000000" pitchFamily="50" charset="-128"/>
                <a:ea typeface="HG丸ｺﾞｼｯｸM-PRO" panose="020F0600000000000000" pitchFamily="50" charset="-128"/>
              </a:rPr>
              <a:t>入所までの流れ（イメージ）</a:t>
            </a:r>
            <a:endParaRPr kumimoji="1" lang="ja-JP" altLang="en-US" sz="4000" dirty="0">
              <a:solidFill>
                <a:schemeClr val="tx1"/>
              </a:solidFill>
              <a:latin typeface="HG丸ｺﾞｼｯｸM-PRO" panose="020F0600000000000000" pitchFamily="50" charset="-128"/>
              <a:ea typeface="HG丸ｺﾞｼｯｸM-PRO" panose="020F0600000000000000" pitchFamily="50" charset="-128"/>
            </a:endParaRPr>
          </a:p>
        </p:txBody>
      </p:sp>
      <p:grpSp>
        <p:nvGrpSpPr>
          <p:cNvPr id="54" name="グループ化 4"/>
          <p:cNvGrpSpPr>
            <a:grpSpLocks/>
          </p:cNvGrpSpPr>
          <p:nvPr/>
        </p:nvGrpSpPr>
        <p:grpSpPr bwMode="auto">
          <a:xfrm>
            <a:off x="4236899" y="1790473"/>
            <a:ext cx="1881356" cy="1150890"/>
            <a:chOff x="-23813" y="67345"/>
            <a:chExt cx="3133725" cy="2216749"/>
          </a:xfrm>
        </p:grpSpPr>
        <p:sp>
          <p:nvSpPr>
            <p:cNvPr id="55" name="正方形/長方形 54"/>
            <p:cNvSpPr/>
            <p:nvPr/>
          </p:nvSpPr>
          <p:spPr>
            <a:xfrm>
              <a:off x="334585" y="606906"/>
              <a:ext cx="2416930" cy="1677188"/>
            </a:xfrm>
            <a:prstGeom prst="rec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kumimoji="1" lang="ja-JP" altLang="en-US"/>
            </a:p>
          </p:txBody>
        </p:sp>
        <p:sp>
          <p:nvSpPr>
            <p:cNvPr id="56" name="二等辺三角形 55"/>
            <p:cNvSpPr/>
            <p:nvPr/>
          </p:nvSpPr>
          <p:spPr>
            <a:xfrm>
              <a:off x="-23813" y="67345"/>
              <a:ext cx="3133725" cy="683877"/>
            </a:xfrm>
            <a:prstGeom prst="triangle">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kumimoji="1" lang="ja-JP" altLang="en-US"/>
            </a:p>
          </p:txBody>
        </p:sp>
      </p:grpSp>
      <p:pic>
        <p:nvPicPr>
          <p:cNvPr id="68" name="Picture 22" descr="http://sozaidas.com/sozai/030000hitogata/03002Y-tra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27206" y="3027565"/>
            <a:ext cx="647700" cy="110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9" name="テキスト ボックス 48"/>
          <p:cNvSpPr txBox="1">
            <a:spLocks noChangeArrowheads="1"/>
          </p:cNvSpPr>
          <p:nvPr/>
        </p:nvSpPr>
        <p:spPr bwMode="auto">
          <a:xfrm>
            <a:off x="5194447" y="2823418"/>
            <a:ext cx="120441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0"/>
              </a:spcBef>
              <a:buFontTx/>
              <a:buNone/>
            </a:pPr>
            <a:r>
              <a:rPr kumimoji="1" lang="ja-JP" altLang="en-US" sz="2400" b="1" dirty="0" smtClean="0"/>
              <a:t>弁護士</a:t>
            </a:r>
            <a:endParaRPr kumimoji="1" lang="ja-JP" altLang="en-US" sz="2400" b="1" dirty="0"/>
          </a:p>
        </p:txBody>
      </p:sp>
      <p:sp>
        <p:nvSpPr>
          <p:cNvPr id="70" name="右矢印 69"/>
          <p:cNvSpPr/>
          <p:nvPr/>
        </p:nvSpPr>
        <p:spPr>
          <a:xfrm>
            <a:off x="2172110" y="2094063"/>
            <a:ext cx="2211896" cy="643901"/>
          </a:xfrm>
          <a:prstGeom prst="rightArrow">
            <a:avLst>
              <a:gd name="adj1" fmla="val 68953"/>
              <a:gd name="adj2" fmla="val 35108"/>
            </a:avLst>
          </a:prstGeom>
          <a:solidFill>
            <a:srgbClr val="FC620C"/>
          </a:solidFill>
        </p:spPr>
        <p:style>
          <a:lnRef idx="3">
            <a:schemeClr val="lt1"/>
          </a:lnRef>
          <a:fillRef idx="1">
            <a:schemeClr val="accent1"/>
          </a:fillRef>
          <a:effectRef idx="1">
            <a:schemeClr val="accent1"/>
          </a:effectRef>
          <a:fontRef idx="minor">
            <a:schemeClr val="lt1"/>
          </a:fontRef>
        </p:style>
        <p:txBody>
          <a:bodyPr anchor="ctr"/>
          <a:lstStyle/>
          <a:p>
            <a:pPr algn="ctr">
              <a:defRPr/>
            </a:pPr>
            <a:r>
              <a:rPr kumimoji="1" lang="ja-JP" altLang="en-US" sz="2400" b="1" dirty="0"/>
              <a:t>子ども</a:t>
            </a:r>
            <a:r>
              <a:rPr kumimoji="1" lang="ja-JP" altLang="en-US" sz="2400" b="1" dirty="0" smtClean="0"/>
              <a:t>が電話</a:t>
            </a:r>
            <a:endParaRPr kumimoji="1" lang="ja-JP" altLang="en-US" sz="2400" b="1" dirty="0"/>
          </a:p>
        </p:txBody>
      </p:sp>
      <p:sp>
        <p:nvSpPr>
          <p:cNvPr id="71" name="円/楕円 70"/>
          <p:cNvSpPr/>
          <p:nvPr/>
        </p:nvSpPr>
        <p:spPr bwMode="auto">
          <a:xfrm>
            <a:off x="4960457" y="3145493"/>
            <a:ext cx="333375" cy="431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kumimoji="1" lang="ja-JP" altLang="en-US" sz="1600" b="1" dirty="0">
                <a:latin typeface="ＭＳ ゴシック" pitchFamily="49" charset="-128"/>
                <a:ea typeface="ＭＳ ゴシック" pitchFamily="49" charset="-128"/>
              </a:rPr>
              <a:t>子</a:t>
            </a:r>
            <a:endParaRPr kumimoji="1" lang="ja-JP" altLang="en-US" sz="1600" dirty="0">
              <a:latin typeface="ＭＳ ゴシック" pitchFamily="49" charset="-128"/>
              <a:ea typeface="ＭＳ ゴシック" pitchFamily="49" charset="-128"/>
            </a:endParaRPr>
          </a:p>
        </p:txBody>
      </p:sp>
      <p:sp>
        <p:nvSpPr>
          <p:cNvPr id="72" name="角丸四角形 71"/>
          <p:cNvSpPr/>
          <p:nvPr/>
        </p:nvSpPr>
        <p:spPr bwMode="auto">
          <a:xfrm>
            <a:off x="5066452" y="3591222"/>
            <a:ext cx="111125" cy="307975"/>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endParaRPr kumimoji="1" lang="ja-JP" altLang="en-US"/>
          </a:p>
        </p:txBody>
      </p:sp>
      <p:sp>
        <p:nvSpPr>
          <p:cNvPr id="73" name="テキスト ボックス 81"/>
          <p:cNvSpPr txBox="1">
            <a:spLocks noChangeArrowheads="1"/>
          </p:cNvSpPr>
          <p:nvPr/>
        </p:nvSpPr>
        <p:spPr bwMode="auto">
          <a:xfrm>
            <a:off x="4023440" y="1370311"/>
            <a:ext cx="2160367" cy="369332"/>
          </a:xfrm>
          <a:prstGeom prst="rect">
            <a:avLst/>
          </a:prstGeom>
          <a:ln/>
          <a:extLst/>
        </p:spPr>
        <p:style>
          <a:lnRef idx="1">
            <a:schemeClr val="accent4"/>
          </a:lnRef>
          <a:fillRef idx="2">
            <a:schemeClr val="accent4"/>
          </a:fillRef>
          <a:effectRef idx="1">
            <a:schemeClr val="accent4"/>
          </a:effectRef>
          <a:fontRef idx="minor">
            <a:schemeClr val="dk1"/>
          </a:fontRef>
        </p:style>
        <p:txBody>
          <a:bodyPr wrap="square">
            <a:spAutoFit/>
          </a:bodyPr>
          <a:lstStyle>
            <a:lvl1pPr eaLnBrk="0" hangingPunct="0">
              <a:defRPr>
                <a:solidFill>
                  <a:schemeClr val="tx1"/>
                </a:solidFill>
                <a:latin typeface="Arial" panose="020B0604020202020204" pitchFamily="34" charset="0"/>
                <a:ea typeface="SimSun" panose="02010600030101010101" pitchFamily="2" charset="-122"/>
              </a:defRPr>
            </a:lvl1pPr>
            <a:lvl2pPr marL="742950" indent="-285750" eaLnBrk="0" hangingPunct="0">
              <a:defRPr>
                <a:solidFill>
                  <a:schemeClr val="tx1"/>
                </a:solidFill>
                <a:latin typeface="Arial" panose="020B0604020202020204" pitchFamily="34" charset="0"/>
                <a:ea typeface="SimSun" panose="02010600030101010101" pitchFamily="2" charset="-122"/>
              </a:defRPr>
            </a:lvl2pPr>
            <a:lvl3pPr marL="1143000" indent="-228600" eaLnBrk="0" hangingPunct="0">
              <a:defRPr>
                <a:solidFill>
                  <a:schemeClr val="tx1"/>
                </a:solidFill>
                <a:latin typeface="Arial" panose="020B0604020202020204" pitchFamily="34" charset="0"/>
                <a:ea typeface="SimSun" panose="02010600030101010101" pitchFamily="2" charset="-122"/>
              </a:defRPr>
            </a:lvl3pPr>
            <a:lvl4pPr marL="1600200" indent="-228600" eaLnBrk="0" hangingPunct="0">
              <a:defRPr>
                <a:solidFill>
                  <a:schemeClr val="tx1"/>
                </a:solidFill>
                <a:latin typeface="Arial" panose="020B0604020202020204" pitchFamily="34" charset="0"/>
                <a:ea typeface="SimSun" panose="02010600030101010101" pitchFamily="2" charset="-122"/>
              </a:defRPr>
            </a:lvl4pPr>
            <a:lvl5pPr marL="2057400" indent="-228600" eaLnBrk="0" hangingPunct="0">
              <a:defRPr>
                <a:solidFill>
                  <a:schemeClr val="tx1"/>
                </a:solidFill>
                <a:latin typeface="Arial" panose="020B0604020202020204" pitchFamily="34" charset="0"/>
                <a:ea typeface="SimSun" panose="02010600030101010101" pitchFamily="2" charset="-122"/>
              </a:defRPr>
            </a:lvl5pPr>
            <a:lvl6pPr marL="25146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l" eaLnBrk="1" hangingPunct="1"/>
            <a:r>
              <a:rPr kumimoji="1" lang="ja-JP" altLang="en-US" b="1" dirty="0" smtClean="0">
                <a:solidFill>
                  <a:srgbClr val="FF0000"/>
                </a:solidFill>
                <a:latin typeface="ＭＳ ゴシック" panose="020B0609070205080204" pitchFamily="49" charset="-128"/>
                <a:ea typeface="ＭＳ ゴシック" panose="020B0609070205080204" pitchFamily="49" charset="-128"/>
              </a:rPr>
              <a:t>シェルター事務所</a:t>
            </a:r>
            <a:endParaRPr kumimoji="1" lang="ja-JP" altLang="en-US" b="1" dirty="0">
              <a:solidFill>
                <a:srgbClr val="FF0000"/>
              </a:solidFill>
              <a:latin typeface="ＭＳ ゴシック" panose="020B0609070205080204" pitchFamily="49" charset="-128"/>
              <a:ea typeface="ＭＳ ゴシック" panose="020B0609070205080204" pitchFamily="49" charset="-128"/>
            </a:endParaRPr>
          </a:p>
        </p:txBody>
      </p:sp>
      <p:grpSp>
        <p:nvGrpSpPr>
          <p:cNvPr id="82" name="グループ化 4"/>
          <p:cNvGrpSpPr>
            <a:grpSpLocks/>
          </p:cNvGrpSpPr>
          <p:nvPr/>
        </p:nvGrpSpPr>
        <p:grpSpPr bwMode="auto">
          <a:xfrm>
            <a:off x="6751516" y="1999390"/>
            <a:ext cx="2174989" cy="1887670"/>
            <a:chOff x="-23813" y="67345"/>
            <a:chExt cx="3133725" cy="2216749"/>
          </a:xfrm>
          <a:solidFill>
            <a:schemeClr val="accent3">
              <a:lumMod val="20000"/>
              <a:lumOff val="80000"/>
            </a:schemeClr>
          </a:solidFill>
        </p:grpSpPr>
        <p:sp>
          <p:nvSpPr>
            <p:cNvPr id="85" name="正方形/長方形 84"/>
            <p:cNvSpPr/>
            <p:nvPr/>
          </p:nvSpPr>
          <p:spPr>
            <a:xfrm>
              <a:off x="334585" y="606906"/>
              <a:ext cx="2416930" cy="1677188"/>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kumimoji="1" lang="ja-JP" altLang="en-US"/>
            </a:p>
          </p:txBody>
        </p:sp>
        <p:sp>
          <p:nvSpPr>
            <p:cNvPr id="88" name="二等辺三角形 87"/>
            <p:cNvSpPr/>
            <p:nvPr/>
          </p:nvSpPr>
          <p:spPr>
            <a:xfrm>
              <a:off x="-23813" y="67345"/>
              <a:ext cx="3133725" cy="683877"/>
            </a:xfrm>
            <a:prstGeom prst="triangl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kumimoji="1" lang="ja-JP" altLang="en-US"/>
            </a:p>
          </p:txBody>
        </p:sp>
      </p:grpSp>
      <p:sp>
        <p:nvSpPr>
          <p:cNvPr id="90" name="テキスト ボックス 81"/>
          <p:cNvSpPr txBox="1">
            <a:spLocks noChangeArrowheads="1"/>
          </p:cNvSpPr>
          <p:nvPr/>
        </p:nvSpPr>
        <p:spPr bwMode="auto">
          <a:xfrm>
            <a:off x="7016252" y="1613568"/>
            <a:ext cx="1958238" cy="615553"/>
          </a:xfrm>
          <a:prstGeom prst="rect">
            <a:avLst/>
          </a:prstGeom>
          <a:ln/>
          <a:extLst/>
        </p:spPr>
        <p:style>
          <a:lnRef idx="1">
            <a:schemeClr val="accent5"/>
          </a:lnRef>
          <a:fillRef idx="2">
            <a:schemeClr val="accent5"/>
          </a:fillRef>
          <a:effectRef idx="1">
            <a:schemeClr val="accent5"/>
          </a:effectRef>
          <a:fontRef idx="minor">
            <a:schemeClr val="dk1"/>
          </a:fontRef>
        </p:style>
        <p:txBody>
          <a:bodyPr wrap="square">
            <a:spAutoFit/>
          </a:bodyPr>
          <a:lstStyle>
            <a:lvl1pPr eaLnBrk="0" hangingPunct="0">
              <a:defRPr>
                <a:solidFill>
                  <a:schemeClr val="tx1"/>
                </a:solidFill>
                <a:latin typeface="Arial" panose="020B0604020202020204" pitchFamily="34" charset="0"/>
                <a:ea typeface="SimSun" panose="02010600030101010101" pitchFamily="2" charset="-122"/>
              </a:defRPr>
            </a:lvl1pPr>
            <a:lvl2pPr marL="742950" indent="-285750" eaLnBrk="0" hangingPunct="0">
              <a:defRPr>
                <a:solidFill>
                  <a:schemeClr val="tx1"/>
                </a:solidFill>
                <a:latin typeface="Arial" panose="020B0604020202020204" pitchFamily="34" charset="0"/>
                <a:ea typeface="SimSun" panose="02010600030101010101" pitchFamily="2" charset="-122"/>
              </a:defRPr>
            </a:lvl2pPr>
            <a:lvl3pPr marL="1143000" indent="-228600" eaLnBrk="0" hangingPunct="0">
              <a:defRPr>
                <a:solidFill>
                  <a:schemeClr val="tx1"/>
                </a:solidFill>
                <a:latin typeface="Arial" panose="020B0604020202020204" pitchFamily="34" charset="0"/>
                <a:ea typeface="SimSun" panose="02010600030101010101" pitchFamily="2" charset="-122"/>
              </a:defRPr>
            </a:lvl3pPr>
            <a:lvl4pPr marL="1600200" indent="-228600" eaLnBrk="0" hangingPunct="0">
              <a:defRPr>
                <a:solidFill>
                  <a:schemeClr val="tx1"/>
                </a:solidFill>
                <a:latin typeface="Arial" panose="020B0604020202020204" pitchFamily="34" charset="0"/>
                <a:ea typeface="SimSun" panose="02010600030101010101" pitchFamily="2" charset="-122"/>
              </a:defRPr>
            </a:lvl4pPr>
            <a:lvl5pPr marL="2057400" indent="-228600" eaLnBrk="0" hangingPunct="0">
              <a:defRPr>
                <a:solidFill>
                  <a:schemeClr val="tx1"/>
                </a:solidFill>
                <a:latin typeface="Arial" panose="020B0604020202020204" pitchFamily="34" charset="0"/>
                <a:ea typeface="SimSun" panose="02010600030101010101" pitchFamily="2" charset="-122"/>
              </a:defRPr>
            </a:lvl5pPr>
            <a:lvl6pPr marL="25146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l" eaLnBrk="1" hangingPunct="1"/>
            <a:r>
              <a:rPr kumimoji="1" lang="ja-JP" altLang="en-US" sz="2000" b="1" dirty="0" smtClean="0">
                <a:solidFill>
                  <a:srgbClr val="FF0000"/>
                </a:solidFill>
                <a:latin typeface="ＭＳ ゴシック" panose="020B0609070205080204" pitchFamily="49" charset="-128"/>
                <a:ea typeface="ＭＳ ゴシック" panose="020B0609070205080204" pitchFamily="49" charset="-128"/>
              </a:rPr>
              <a:t>シェルター</a:t>
            </a:r>
            <a:endParaRPr kumimoji="1" lang="en-US" altLang="ja-JP" sz="2000" b="1" dirty="0" smtClean="0">
              <a:solidFill>
                <a:srgbClr val="FF0000"/>
              </a:solidFill>
              <a:latin typeface="ＭＳ ゴシック" panose="020B0609070205080204" pitchFamily="49" charset="-128"/>
              <a:ea typeface="ＭＳ ゴシック" panose="020B0609070205080204" pitchFamily="49" charset="-128"/>
            </a:endParaRPr>
          </a:p>
          <a:p>
            <a:pPr algn="l" eaLnBrk="1" hangingPunct="1"/>
            <a:r>
              <a:rPr kumimoji="1" lang="ja-JP" altLang="en-US" sz="1400" b="1" dirty="0" smtClean="0">
                <a:latin typeface="ＭＳ ゴシック" panose="020B0609070205080204" pitchFamily="49" charset="-128"/>
                <a:ea typeface="ＭＳ ゴシック" panose="020B0609070205080204" pitchFamily="49" charset="-128"/>
              </a:rPr>
              <a:t>（場所非公開）</a:t>
            </a:r>
            <a:endParaRPr kumimoji="1" lang="ja-JP" altLang="en-US" sz="1400" b="1" dirty="0">
              <a:latin typeface="ＭＳ ゴシック" panose="020B0609070205080204" pitchFamily="49" charset="-128"/>
              <a:ea typeface="ＭＳ ゴシック" panose="020B0609070205080204" pitchFamily="49" charset="-128"/>
            </a:endParaRPr>
          </a:p>
        </p:txBody>
      </p:sp>
      <p:sp>
        <p:nvSpPr>
          <p:cNvPr id="92" name="テキスト ボックス 91"/>
          <p:cNvSpPr txBox="1"/>
          <p:nvPr/>
        </p:nvSpPr>
        <p:spPr>
          <a:xfrm>
            <a:off x="4346521" y="4189176"/>
            <a:ext cx="1662113" cy="1200150"/>
          </a:xfrm>
          <a:prstGeom prst="rect">
            <a:avLst/>
          </a:prstGeom>
          <a:solidFill>
            <a:srgbClr val="FCE6C8"/>
          </a:solidFill>
          <a:ln>
            <a:noFill/>
          </a:ln>
        </p:spPr>
        <p:txBody>
          <a:bodyPr>
            <a:spAutoFit/>
          </a:bodyPr>
          <a:lstStyle/>
          <a:p>
            <a:pPr algn="l">
              <a:defRPr/>
            </a:pPr>
            <a:r>
              <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rPr>
              <a:t>緊急性･必要性･</a:t>
            </a:r>
            <a:r>
              <a:rPr kumimoji="1" lang="ja-JP" altLang="en-US" sz="2400" b="1" u="sng" dirty="0">
                <a:solidFill>
                  <a:srgbClr val="FF0000"/>
                </a:solidFill>
                <a:latin typeface="ＭＳ ゴシック" panose="020B0609070205080204" pitchFamily="49" charset="-128"/>
                <a:ea typeface="ＭＳ ゴシック" panose="020B0609070205080204" pitchFamily="49" charset="-128"/>
              </a:rPr>
              <a:t>入所意思</a:t>
            </a:r>
            <a:r>
              <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rPr>
              <a:t>確認</a:t>
            </a:r>
            <a:endParaRPr kumimoji="1" lang="en-US" altLang="ja-JP" sz="24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93" name="テキスト ボックス 81"/>
          <p:cNvSpPr txBox="1">
            <a:spLocks noChangeArrowheads="1"/>
          </p:cNvSpPr>
          <p:nvPr/>
        </p:nvSpPr>
        <p:spPr bwMode="auto">
          <a:xfrm>
            <a:off x="3969137" y="3642052"/>
            <a:ext cx="2011362"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SimSun" panose="02010600030101010101" pitchFamily="2" charset="-122"/>
              </a:defRPr>
            </a:lvl1pPr>
            <a:lvl2pPr marL="742950" indent="-285750" eaLnBrk="0" hangingPunct="0">
              <a:defRPr>
                <a:solidFill>
                  <a:schemeClr val="tx1"/>
                </a:solidFill>
                <a:latin typeface="Arial" panose="020B0604020202020204" pitchFamily="34" charset="0"/>
                <a:ea typeface="SimSun" panose="02010600030101010101" pitchFamily="2" charset="-122"/>
              </a:defRPr>
            </a:lvl2pPr>
            <a:lvl3pPr marL="1143000" indent="-228600" eaLnBrk="0" hangingPunct="0">
              <a:defRPr>
                <a:solidFill>
                  <a:schemeClr val="tx1"/>
                </a:solidFill>
                <a:latin typeface="Arial" panose="020B0604020202020204" pitchFamily="34" charset="0"/>
                <a:ea typeface="SimSun" panose="02010600030101010101" pitchFamily="2" charset="-122"/>
              </a:defRPr>
            </a:lvl3pPr>
            <a:lvl4pPr marL="1600200" indent="-228600" eaLnBrk="0" hangingPunct="0">
              <a:defRPr>
                <a:solidFill>
                  <a:schemeClr val="tx1"/>
                </a:solidFill>
                <a:latin typeface="Arial" panose="020B0604020202020204" pitchFamily="34" charset="0"/>
                <a:ea typeface="SimSun" panose="02010600030101010101" pitchFamily="2" charset="-122"/>
              </a:defRPr>
            </a:lvl4pPr>
            <a:lvl5pPr marL="2057400" indent="-228600" eaLnBrk="0" hangingPunct="0">
              <a:defRPr>
                <a:solidFill>
                  <a:schemeClr val="tx1"/>
                </a:solidFill>
                <a:latin typeface="Arial" panose="020B0604020202020204" pitchFamily="34" charset="0"/>
                <a:ea typeface="SimSun" panose="02010600030101010101" pitchFamily="2" charset="-122"/>
              </a:defRPr>
            </a:lvl5pPr>
            <a:lvl6pPr marL="25146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6pPr>
            <a:lvl7pPr marL="29718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7pPr>
            <a:lvl8pPr marL="34290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8pPr>
            <a:lvl9pPr marL="3886200" indent="-228600" algn="r" eaLnBrk="0" fontAlgn="base" hangingPunct="0">
              <a:spcBef>
                <a:spcPct val="0"/>
              </a:spcBef>
              <a:spcAft>
                <a:spcPct val="0"/>
              </a:spcAft>
              <a:defRPr>
                <a:solidFill>
                  <a:schemeClr val="tx1"/>
                </a:solidFill>
                <a:latin typeface="Arial" panose="020B0604020202020204" pitchFamily="34" charset="0"/>
                <a:ea typeface="SimSun" panose="02010600030101010101" pitchFamily="2" charset="-122"/>
              </a:defRPr>
            </a:lvl9pPr>
          </a:lstStyle>
          <a:p>
            <a:pPr algn="l" eaLnBrk="1" hangingPunct="1"/>
            <a:r>
              <a:rPr kumimoji="1" lang="ja-JP" altLang="en-US" sz="2800" b="1" dirty="0" smtClean="0">
                <a:solidFill>
                  <a:srgbClr val="DF5203"/>
                </a:solidFill>
                <a:latin typeface="ＭＳ ゴシック" panose="020B0609070205080204" pitchFamily="49" charset="-128"/>
                <a:ea typeface="ＭＳ ゴシック" panose="020B0609070205080204" pitchFamily="49" charset="-128"/>
              </a:rPr>
              <a:t>　　面談</a:t>
            </a:r>
            <a:endParaRPr kumimoji="1" lang="ja-JP" altLang="en-US" sz="2800" b="1" dirty="0">
              <a:solidFill>
                <a:srgbClr val="DF5203"/>
              </a:solidFill>
              <a:latin typeface="ＭＳ ゴシック" panose="020B0609070205080204" pitchFamily="49" charset="-128"/>
              <a:ea typeface="ＭＳ ゴシック" panose="020B0609070205080204" pitchFamily="49" charset="-128"/>
            </a:endParaRPr>
          </a:p>
        </p:txBody>
      </p:sp>
      <p:pic>
        <p:nvPicPr>
          <p:cNvPr id="94" name="Picture 2" descr="http://sozaidas.com/sozai/030000hitogata/03001B-tran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216928" y="3042871"/>
            <a:ext cx="792163"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5" name="テキスト ボックス 53"/>
          <p:cNvSpPr txBox="1">
            <a:spLocks noChangeArrowheads="1"/>
          </p:cNvSpPr>
          <p:nvPr/>
        </p:nvSpPr>
        <p:spPr bwMode="auto">
          <a:xfrm>
            <a:off x="4008583" y="2822576"/>
            <a:ext cx="2003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0"/>
              </a:spcBef>
              <a:buFontTx/>
              <a:buNone/>
            </a:pPr>
            <a:r>
              <a:rPr kumimoji="1" lang="ja-JP" altLang="en-US" sz="2400" b="1" dirty="0" smtClean="0"/>
              <a:t>　理事</a:t>
            </a:r>
            <a:endParaRPr kumimoji="1" lang="ja-JP" altLang="en-US" sz="2400" b="1" dirty="0"/>
          </a:p>
        </p:txBody>
      </p:sp>
      <p:sp>
        <p:nvSpPr>
          <p:cNvPr id="96" name="テキスト ボックス 95"/>
          <p:cNvSpPr txBox="1"/>
          <p:nvPr/>
        </p:nvSpPr>
        <p:spPr>
          <a:xfrm>
            <a:off x="3533534" y="5786065"/>
            <a:ext cx="1572419" cy="830997"/>
          </a:xfrm>
          <a:prstGeom prst="rect">
            <a:avLst/>
          </a:prstGeom>
          <a:solidFill>
            <a:srgbClr val="FCE6C8"/>
          </a:solidFill>
          <a:ln>
            <a:noFill/>
          </a:ln>
        </p:spPr>
        <p:txBody>
          <a:bodyPr wrap="square">
            <a:spAutoFit/>
          </a:bodyPr>
          <a:lstStyle/>
          <a:p>
            <a:pPr algn="l">
              <a:defRPr/>
            </a:pPr>
            <a:r>
              <a:rPr kumimoji="1" lang="ja-JP" altLang="en-US" sz="24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虐待通告</a:t>
            </a:r>
            <a:r>
              <a:rPr kumimoji="1" lang="en-US" altLang="ja-JP" sz="24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a:t>
            </a:r>
            <a:r>
              <a:rPr kumimoji="1" lang="ja-JP" altLang="en-US" sz="24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連絡</a:t>
            </a:r>
            <a:endParaRPr kumimoji="1" lang="en-US" altLang="ja-JP" sz="24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97" name="円/楕円 96"/>
          <p:cNvSpPr/>
          <p:nvPr/>
        </p:nvSpPr>
        <p:spPr bwMode="auto">
          <a:xfrm>
            <a:off x="7666694" y="2986307"/>
            <a:ext cx="333375" cy="431800"/>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kumimoji="1" lang="ja-JP" altLang="en-US" sz="1600" b="1" dirty="0">
                <a:latin typeface="ＭＳ ゴシック" pitchFamily="49" charset="-128"/>
                <a:ea typeface="ＭＳ ゴシック" pitchFamily="49" charset="-128"/>
              </a:rPr>
              <a:t>子</a:t>
            </a:r>
            <a:endParaRPr kumimoji="1" lang="ja-JP" altLang="en-US" sz="1600" dirty="0">
              <a:latin typeface="ＭＳ ゴシック" pitchFamily="49" charset="-128"/>
              <a:ea typeface="ＭＳ ゴシック" pitchFamily="49" charset="-128"/>
            </a:endParaRPr>
          </a:p>
        </p:txBody>
      </p:sp>
      <p:sp>
        <p:nvSpPr>
          <p:cNvPr id="98" name="角丸四角形 97"/>
          <p:cNvSpPr/>
          <p:nvPr/>
        </p:nvSpPr>
        <p:spPr bwMode="auto">
          <a:xfrm>
            <a:off x="7797280" y="3433590"/>
            <a:ext cx="111125" cy="307975"/>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endParaRPr kumimoji="1" lang="ja-JP" altLang="en-US"/>
          </a:p>
        </p:txBody>
      </p:sp>
      <p:pic>
        <p:nvPicPr>
          <p:cNvPr id="99" name="Picture 14" descr="http://sozaidas.com/sozai/030000hitogata/03002G-tran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0659" y="2850170"/>
            <a:ext cx="626108" cy="10690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0" name="Picture 14" descr="http://sozaidas.com/sozai/030000hitogata/03002G-tran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132535" y="2885965"/>
            <a:ext cx="586835" cy="10020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1" name="テキスト ボックス 53"/>
          <p:cNvSpPr txBox="1">
            <a:spLocks noChangeArrowheads="1"/>
          </p:cNvSpPr>
          <p:nvPr/>
        </p:nvSpPr>
        <p:spPr bwMode="auto">
          <a:xfrm>
            <a:off x="7818703" y="2642761"/>
            <a:ext cx="179353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0"/>
              </a:spcBef>
              <a:buFontTx/>
              <a:buNone/>
            </a:pPr>
            <a:r>
              <a:rPr kumimoji="1" lang="ja-JP" altLang="en-US" sz="2000" b="1" dirty="0"/>
              <a:t>ボランティア</a:t>
            </a:r>
          </a:p>
        </p:txBody>
      </p:sp>
      <p:sp>
        <p:nvSpPr>
          <p:cNvPr id="102" name="テキスト ボックス 53"/>
          <p:cNvSpPr txBox="1">
            <a:spLocks noChangeArrowheads="1"/>
          </p:cNvSpPr>
          <p:nvPr/>
        </p:nvSpPr>
        <p:spPr bwMode="auto">
          <a:xfrm>
            <a:off x="6683127" y="2666020"/>
            <a:ext cx="2003425"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eaLnBrk="1" hangingPunct="1">
              <a:spcBef>
                <a:spcPct val="0"/>
              </a:spcBef>
              <a:buFontTx/>
              <a:buNone/>
            </a:pPr>
            <a:r>
              <a:rPr kumimoji="1" lang="ja-JP" altLang="en-US" sz="2400" b="1" dirty="0" smtClean="0"/>
              <a:t>　職員</a:t>
            </a:r>
            <a:endParaRPr kumimoji="1" lang="ja-JP" altLang="en-US" sz="2400" b="1" dirty="0"/>
          </a:p>
        </p:txBody>
      </p:sp>
      <p:sp>
        <p:nvSpPr>
          <p:cNvPr id="2" name="右矢印 1"/>
          <p:cNvSpPr/>
          <p:nvPr/>
        </p:nvSpPr>
        <p:spPr bwMode="auto">
          <a:xfrm>
            <a:off x="6156261" y="2519721"/>
            <a:ext cx="753036" cy="641658"/>
          </a:xfrm>
          <a:prstGeom prst="rightArrow">
            <a:avLst/>
          </a:prstGeom>
          <a:ln>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vert="horz" wrap="square" lIns="109728" tIns="54864" rIns="109728" bIns="54864" numCol="1" rtlCol="0" anchor="ctr" anchorCtr="0" compatLnSpc="1">
            <a:prstTxWarp prst="textNoShape">
              <a:avLst/>
            </a:prstTxWarp>
          </a:bodyPr>
          <a:lstStyle/>
          <a:p>
            <a:pPr marL="0" marR="0" indent="0" algn="ctr" defTabSz="1096963" rtl="0" eaLnBrk="1" fontAlgn="base" latinLnBrk="0" hangingPunct="1">
              <a:lnSpc>
                <a:spcPct val="100000"/>
              </a:lnSpc>
              <a:spcBef>
                <a:spcPct val="0"/>
              </a:spcBef>
              <a:spcAft>
                <a:spcPct val="0"/>
              </a:spcAft>
              <a:buClrTx/>
              <a:buSzTx/>
              <a:buFontTx/>
              <a:buNone/>
              <a:tabLst/>
            </a:pPr>
            <a:endParaRPr kumimoji="0" lang="ja-JP" altLang="en-US"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endParaRPr>
          </a:p>
        </p:txBody>
      </p:sp>
      <p:sp>
        <p:nvSpPr>
          <p:cNvPr id="103" name="テキスト ボックス 102"/>
          <p:cNvSpPr txBox="1"/>
          <p:nvPr/>
        </p:nvSpPr>
        <p:spPr>
          <a:xfrm>
            <a:off x="7510519" y="4427431"/>
            <a:ext cx="1572419" cy="1200329"/>
          </a:xfrm>
          <a:prstGeom prst="rect">
            <a:avLst/>
          </a:prstGeom>
          <a:solidFill>
            <a:srgbClr val="FCE6C8"/>
          </a:solidFill>
          <a:ln>
            <a:noFill/>
          </a:ln>
        </p:spPr>
        <p:txBody>
          <a:bodyPr wrap="square">
            <a:spAutoFit/>
          </a:bodyPr>
          <a:lstStyle/>
          <a:p>
            <a:pPr algn="l">
              <a:defRPr/>
            </a:pPr>
            <a:r>
              <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rPr>
              <a:t>一時保護委託</a:t>
            </a:r>
            <a:r>
              <a:rPr kumimoji="1" lang="en-US" altLang="ja-JP" sz="24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a:t>
            </a:r>
            <a:r>
              <a:rPr kumimoji="1" lang="ja-JP" altLang="en-US" sz="24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援助実施</a:t>
            </a:r>
            <a:endParaRPr kumimoji="1" lang="en-US" altLang="ja-JP" sz="24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319618088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755576" y="1946251"/>
            <a:ext cx="8064896" cy="5016758"/>
          </a:xfrm>
          <a:prstGeom prst="rect">
            <a:avLst/>
          </a:prstGeom>
          <a:noFill/>
        </p:spPr>
        <p:txBody>
          <a:bodyPr wrap="square" rtlCol="0">
            <a:spAutoFit/>
          </a:bodyPr>
          <a:lstStyle/>
          <a:p>
            <a:r>
              <a:rPr kumimoji="1" lang="ja-JP" altLang="en-US" sz="3200" b="1" dirty="0" smtClean="0">
                <a:solidFill>
                  <a:schemeClr val="tx2"/>
                </a:solidFill>
                <a:latin typeface="HG丸ｺﾞｼｯｸM-PRO" pitchFamily="50" charset="-128"/>
                <a:ea typeface="HG丸ｺﾞｼｯｸM-PRO" pitchFamily="50" charset="-128"/>
              </a:rPr>
              <a:t>①　安全な居場所と個室の提供</a:t>
            </a:r>
            <a:endParaRPr kumimoji="1" lang="en-US" altLang="ja-JP" sz="3200" b="1" dirty="0" smtClean="0">
              <a:solidFill>
                <a:schemeClr val="tx2"/>
              </a:solidFill>
              <a:latin typeface="HG丸ｺﾞｼｯｸM-PRO" pitchFamily="50" charset="-128"/>
              <a:ea typeface="HG丸ｺﾞｼｯｸM-PRO" pitchFamily="50" charset="-128"/>
            </a:endParaRPr>
          </a:p>
          <a:p>
            <a:r>
              <a:rPr kumimoji="1" lang="ja-JP" altLang="en-US" sz="3200" b="1" dirty="0" smtClean="0">
                <a:solidFill>
                  <a:schemeClr val="tx2"/>
                </a:solidFill>
                <a:latin typeface="HG丸ｺﾞｼｯｸM-PRO" pitchFamily="50" charset="-128"/>
                <a:ea typeface="HG丸ｺﾞｼｯｸM-PRO" pitchFamily="50" charset="-128"/>
              </a:rPr>
              <a:t>②　温かいご飯の提供</a:t>
            </a:r>
            <a:endParaRPr kumimoji="1" lang="en-US" altLang="ja-JP" sz="3200" b="1" dirty="0" smtClean="0">
              <a:solidFill>
                <a:schemeClr val="tx2"/>
              </a:solidFill>
              <a:latin typeface="HG丸ｺﾞｼｯｸM-PRO" pitchFamily="50" charset="-128"/>
              <a:ea typeface="HG丸ｺﾞｼｯｸM-PRO" pitchFamily="50" charset="-128"/>
            </a:endParaRPr>
          </a:p>
          <a:p>
            <a:r>
              <a:rPr kumimoji="1" lang="ja-JP" altLang="en-US" sz="3200" b="1" dirty="0" smtClean="0">
                <a:solidFill>
                  <a:schemeClr val="tx2"/>
                </a:solidFill>
                <a:latin typeface="HG丸ｺﾞｼｯｸM-PRO" pitchFamily="50" charset="-128"/>
                <a:ea typeface="HG丸ｺﾞｼｯｸM-PRO" pitchFamily="50" charset="-128"/>
              </a:rPr>
              <a:t>③　子ども担当弁護士＝子どもの相談相手</a:t>
            </a:r>
            <a:endParaRPr kumimoji="1" lang="en-US" altLang="ja-JP" sz="3200" b="1" dirty="0" smtClean="0">
              <a:solidFill>
                <a:schemeClr val="tx2"/>
              </a:solidFill>
              <a:latin typeface="HG丸ｺﾞｼｯｸM-PRO" pitchFamily="50" charset="-128"/>
              <a:ea typeface="HG丸ｺﾞｼｯｸM-PRO" pitchFamily="50" charset="-128"/>
            </a:endParaRPr>
          </a:p>
          <a:p>
            <a:r>
              <a:rPr kumimoji="1" lang="ja-JP" altLang="en-US" sz="3200" b="1" dirty="0" smtClean="0">
                <a:solidFill>
                  <a:schemeClr val="tx2"/>
                </a:solidFill>
                <a:latin typeface="HG丸ｺﾞｼｯｸM-PRO" pitchFamily="50" charset="-128"/>
                <a:ea typeface="HG丸ｺﾞｼｯｸM-PRO" pitchFamily="50" charset="-128"/>
              </a:rPr>
              <a:t>　＆親権者との交渉窓口＆法的手続の支援</a:t>
            </a:r>
            <a:endParaRPr kumimoji="1" lang="en-US" altLang="ja-JP" sz="3200" b="1" dirty="0" smtClean="0">
              <a:solidFill>
                <a:schemeClr val="tx2"/>
              </a:solidFill>
              <a:latin typeface="HG丸ｺﾞｼｯｸM-PRO" pitchFamily="50" charset="-128"/>
              <a:ea typeface="HG丸ｺﾞｼｯｸM-PRO" pitchFamily="50" charset="-128"/>
            </a:endParaRPr>
          </a:p>
          <a:p>
            <a:r>
              <a:rPr kumimoji="1" lang="ja-JP" altLang="en-US" sz="3200" b="1" dirty="0" smtClean="0">
                <a:solidFill>
                  <a:schemeClr val="tx2"/>
                </a:solidFill>
                <a:latin typeface="HG丸ｺﾞｼｯｸM-PRO" pitchFamily="50" charset="-128"/>
                <a:ea typeface="HG丸ｺﾞｼｯｸM-PRO" pitchFamily="50" charset="-128"/>
              </a:rPr>
              <a:t>④　病院等の受診同行，カウンセリング</a:t>
            </a:r>
            <a:endParaRPr kumimoji="1" lang="en-US" altLang="ja-JP" sz="3200" b="1" dirty="0">
              <a:solidFill>
                <a:schemeClr val="tx2"/>
              </a:solidFill>
              <a:latin typeface="HG丸ｺﾞｼｯｸM-PRO" pitchFamily="50" charset="-128"/>
              <a:ea typeface="HG丸ｺﾞｼｯｸM-PRO" pitchFamily="50" charset="-128"/>
            </a:endParaRPr>
          </a:p>
          <a:p>
            <a:r>
              <a:rPr kumimoji="1" lang="ja-JP" altLang="en-US" sz="3200" b="1" dirty="0" smtClean="0">
                <a:solidFill>
                  <a:schemeClr val="tx2"/>
                </a:solidFill>
                <a:latin typeface="HG丸ｺﾞｼｯｸM-PRO" pitchFamily="50" charset="-128"/>
                <a:ea typeface="HG丸ｺﾞｼｯｸM-PRO" pitchFamily="50" charset="-128"/>
              </a:rPr>
              <a:t>⑤　子どものニーズに合わせた生活支援</a:t>
            </a:r>
            <a:endParaRPr kumimoji="1" lang="en-US" altLang="ja-JP" sz="3200" b="1" dirty="0" smtClean="0">
              <a:solidFill>
                <a:schemeClr val="tx2"/>
              </a:solidFill>
              <a:latin typeface="HG丸ｺﾞｼｯｸM-PRO" pitchFamily="50" charset="-128"/>
              <a:ea typeface="HG丸ｺﾞｼｯｸM-PRO" pitchFamily="50" charset="-128"/>
            </a:endParaRPr>
          </a:p>
          <a:p>
            <a:r>
              <a:rPr kumimoji="1" lang="ja-JP" altLang="en-US" sz="3200" b="1" dirty="0" smtClean="0">
                <a:solidFill>
                  <a:schemeClr val="tx2"/>
                </a:solidFill>
                <a:latin typeface="HG丸ｺﾞｼｯｸM-PRO" pitchFamily="50" charset="-128"/>
                <a:ea typeface="HG丸ｺﾞｼｯｸM-PRO" pitchFamily="50" charset="-128"/>
              </a:rPr>
              <a:t>⑥　自立支援・・・家事等の生活訓練，就　</a:t>
            </a:r>
            <a:endParaRPr kumimoji="1" lang="en-US" altLang="ja-JP" sz="3200" b="1" dirty="0" smtClean="0">
              <a:solidFill>
                <a:schemeClr val="tx2"/>
              </a:solidFill>
              <a:latin typeface="HG丸ｺﾞｼｯｸM-PRO" pitchFamily="50" charset="-128"/>
              <a:ea typeface="HG丸ｺﾞｼｯｸM-PRO" pitchFamily="50" charset="-128"/>
            </a:endParaRPr>
          </a:p>
          <a:p>
            <a:r>
              <a:rPr kumimoji="1" lang="ja-JP" altLang="en-US" sz="3200" b="1" dirty="0" smtClean="0">
                <a:solidFill>
                  <a:schemeClr val="tx2"/>
                </a:solidFill>
                <a:latin typeface="HG丸ｺﾞｼｯｸM-PRO" pitchFamily="50" charset="-128"/>
                <a:ea typeface="HG丸ｺﾞｼｯｸM-PRO" pitchFamily="50" charset="-128"/>
              </a:rPr>
              <a:t>　職・就学支援，アパート探しや一人暮ら</a:t>
            </a:r>
            <a:endParaRPr kumimoji="1" lang="en-US" altLang="ja-JP" sz="3200" b="1" dirty="0" smtClean="0">
              <a:solidFill>
                <a:schemeClr val="tx2"/>
              </a:solidFill>
              <a:latin typeface="HG丸ｺﾞｼｯｸM-PRO" pitchFamily="50" charset="-128"/>
              <a:ea typeface="HG丸ｺﾞｼｯｸM-PRO" pitchFamily="50" charset="-128"/>
            </a:endParaRPr>
          </a:p>
          <a:p>
            <a:r>
              <a:rPr kumimoji="1" lang="ja-JP" altLang="en-US" sz="3200" b="1" dirty="0" smtClean="0">
                <a:solidFill>
                  <a:schemeClr val="tx2"/>
                </a:solidFill>
                <a:latin typeface="HG丸ｺﾞｼｯｸM-PRO" pitchFamily="50" charset="-128"/>
                <a:ea typeface="HG丸ｺﾞｼｯｸM-PRO" pitchFamily="50" charset="-128"/>
              </a:rPr>
              <a:t>　</a:t>
            </a:r>
            <a:r>
              <a:rPr kumimoji="1" lang="ja-JP" altLang="en-US" sz="3200" b="1" dirty="0" err="1" smtClean="0">
                <a:solidFill>
                  <a:schemeClr val="tx2"/>
                </a:solidFill>
                <a:latin typeface="HG丸ｺﾞｼｯｸM-PRO" pitchFamily="50" charset="-128"/>
                <a:ea typeface="HG丸ｺﾞｼｯｸM-PRO" pitchFamily="50" charset="-128"/>
              </a:rPr>
              <a:t>しの</a:t>
            </a:r>
            <a:r>
              <a:rPr kumimoji="1" lang="ja-JP" altLang="en-US" sz="3200" b="1" dirty="0" smtClean="0">
                <a:solidFill>
                  <a:schemeClr val="tx2"/>
                </a:solidFill>
                <a:latin typeface="HG丸ｺﾞｼｯｸM-PRO" pitchFamily="50" charset="-128"/>
                <a:ea typeface="HG丸ｺﾞｼｯｸM-PRO" pitchFamily="50" charset="-128"/>
              </a:rPr>
              <a:t>準備の支援など（他機関連携）</a:t>
            </a:r>
            <a:endParaRPr kumimoji="1" lang="en-US" altLang="ja-JP" sz="3200" b="1" dirty="0" smtClean="0">
              <a:solidFill>
                <a:schemeClr val="tx2"/>
              </a:solidFill>
              <a:latin typeface="HG丸ｺﾞｼｯｸM-PRO" pitchFamily="50" charset="-128"/>
              <a:ea typeface="HG丸ｺﾞｼｯｸM-PRO" pitchFamily="50" charset="-128"/>
            </a:endParaRPr>
          </a:p>
          <a:p>
            <a:endParaRPr kumimoji="1" lang="en-US" altLang="ja-JP" sz="3200" b="1" dirty="0" smtClean="0">
              <a:solidFill>
                <a:schemeClr val="tx2"/>
              </a:solidFill>
              <a:latin typeface="HG丸ｺﾞｼｯｸM-PRO" pitchFamily="50" charset="-128"/>
              <a:ea typeface="HG丸ｺﾞｼｯｸM-PRO" pitchFamily="50" charset="-128"/>
            </a:endParaRPr>
          </a:p>
        </p:txBody>
      </p:sp>
      <p:sp>
        <p:nvSpPr>
          <p:cNvPr id="4" name="タイトル 1"/>
          <p:cNvSpPr txBox="1">
            <a:spLocks/>
          </p:cNvSpPr>
          <p:nvPr/>
        </p:nvSpPr>
        <p:spPr>
          <a:xfrm>
            <a:off x="611560" y="620688"/>
            <a:ext cx="7886700" cy="1325563"/>
          </a:xfrm>
          <a:prstGeom prst="rect">
            <a:avLst/>
          </a:prstGeom>
        </p:spPr>
        <p:txBody>
          <a:bodyPr vert="horz" wrap="square" lIns="0" tIns="0" rIns="0" bIns="0" rtlCol="0" anchor="t">
            <a:normAutofit/>
          </a:bodyPr>
          <a:lst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r>
              <a:rPr kumimoji="1" lang="ja-JP" altLang="en-US" sz="4000" dirty="0" smtClean="0">
                <a:solidFill>
                  <a:schemeClr val="tx1"/>
                </a:solidFill>
                <a:latin typeface="HG丸ｺﾞｼｯｸM-PRO" panose="020F0600000000000000" pitchFamily="50" charset="-128"/>
                <a:ea typeface="HG丸ｺﾞｼｯｸM-PRO" panose="020F0600000000000000" pitchFamily="50" charset="-128"/>
              </a:rPr>
              <a:t>入所中の支援内容</a:t>
            </a:r>
            <a:endParaRPr kumimoji="1" lang="ja-JP" altLang="en-US" sz="4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054844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正方形/長方形 13"/>
          <p:cNvSpPr>
            <a:spLocks noChangeArrowheads="1"/>
          </p:cNvSpPr>
          <p:nvPr/>
        </p:nvSpPr>
        <p:spPr bwMode="auto">
          <a:xfrm>
            <a:off x="0" y="1196975"/>
            <a:ext cx="9197975" cy="5734050"/>
          </a:xfrm>
          <a:prstGeom prst="rect">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26628" name="角丸四角形 9"/>
          <p:cNvSpPr>
            <a:spLocks noChangeArrowheads="1"/>
          </p:cNvSpPr>
          <p:nvPr/>
        </p:nvSpPr>
        <p:spPr bwMode="auto">
          <a:xfrm>
            <a:off x="652463" y="3086100"/>
            <a:ext cx="2473325" cy="1552575"/>
          </a:xfrm>
          <a:prstGeom prst="roundRect">
            <a:avLst>
              <a:gd name="adj" fmla="val 16667"/>
            </a:avLst>
          </a:prstGeom>
          <a:solidFill>
            <a:srgbClr val="FFCC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26629" name="角丸四角形 29"/>
          <p:cNvSpPr>
            <a:spLocks noChangeArrowheads="1"/>
          </p:cNvSpPr>
          <p:nvPr/>
        </p:nvSpPr>
        <p:spPr bwMode="auto">
          <a:xfrm>
            <a:off x="3167063" y="2849563"/>
            <a:ext cx="1008062" cy="601662"/>
          </a:xfrm>
          <a:prstGeom prst="roundRect">
            <a:avLst>
              <a:gd name="adj" fmla="val 16667"/>
            </a:avLst>
          </a:prstGeom>
          <a:solidFill>
            <a:schemeClr val="bg1"/>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pic>
        <p:nvPicPr>
          <p:cNvPr id="26630" name="Picture 22" descr="http://sozaidas.com/sozai/030000hitogata/03002Y-trans.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14575" y="3081338"/>
            <a:ext cx="454025" cy="77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2" name="テキスト ボックス 81"/>
          <p:cNvSpPr txBox="1"/>
          <p:nvPr/>
        </p:nvSpPr>
        <p:spPr>
          <a:xfrm>
            <a:off x="3995738" y="3409950"/>
            <a:ext cx="1044575" cy="523220"/>
          </a:xfrm>
          <a:prstGeom prst="rect">
            <a:avLst/>
          </a:prstGeom>
          <a:noFill/>
        </p:spPr>
        <p:txBody>
          <a:bodyPr>
            <a:spAutoFit/>
          </a:bodyPr>
          <a:lstStyle/>
          <a:p>
            <a:pPr algn="l">
              <a:defRPr/>
            </a:pPr>
            <a:r>
              <a:rPr kumimoji="1" lang="ja-JP" altLang="en-US" sz="28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退所</a:t>
            </a:r>
            <a:endParaRPr kumimoji="1" lang="ja-JP" altLang="en-US" sz="28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26632" name="二等辺三角形 10"/>
          <p:cNvSpPr>
            <a:spLocks noChangeArrowheads="1"/>
          </p:cNvSpPr>
          <p:nvPr/>
        </p:nvSpPr>
        <p:spPr bwMode="auto">
          <a:xfrm>
            <a:off x="395288" y="1825625"/>
            <a:ext cx="2987675" cy="1285875"/>
          </a:xfrm>
          <a:prstGeom prst="triangle">
            <a:avLst>
              <a:gd name="adj" fmla="val 50000"/>
            </a:avLst>
          </a:prstGeom>
          <a:solidFill>
            <a:srgbClr val="FFCCFF"/>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pic>
        <p:nvPicPr>
          <p:cNvPr id="26633" name="Picture 2" descr="http://sozaidas.com/sozai/030000hitogata/03001B-tra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31913" y="3789363"/>
            <a:ext cx="587375"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4" name="テキスト ボックス 83"/>
          <p:cNvSpPr txBox="1"/>
          <p:nvPr/>
        </p:nvSpPr>
        <p:spPr>
          <a:xfrm>
            <a:off x="790575" y="4738688"/>
            <a:ext cx="2879725" cy="1785104"/>
          </a:xfrm>
          <a:prstGeom prst="rect">
            <a:avLst/>
          </a:prstGeom>
          <a:solidFill>
            <a:srgbClr val="FCE6C8"/>
          </a:solidFill>
          <a:ln>
            <a:noFill/>
          </a:ln>
        </p:spPr>
        <p:txBody>
          <a:bodyPr>
            <a:spAutoFit/>
          </a:bodyPr>
          <a:lstStyle/>
          <a:p>
            <a:pPr algn="l">
              <a:defRPr/>
            </a:pPr>
            <a:r>
              <a:rPr kumimoji="1" lang="ja-JP" altLang="en-US" sz="24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・退所に</a:t>
            </a:r>
            <a:r>
              <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rPr>
              <a:t>向けた　　</a:t>
            </a:r>
            <a:endParaRPr kumimoji="1" lang="en-US" altLang="ja-JP" sz="24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a:p>
            <a:pPr algn="l">
              <a:defRPr/>
            </a:pPr>
            <a:r>
              <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rPr>
              <a:t>　ケース会議</a:t>
            </a:r>
            <a:endParaRPr kumimoji="1" lang="en-US" altLang="ja-JP" sz="24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a:p>
            <a:pPr algn="l">
              <a:defRPr/>
            </a:pPr>
            <a:r>
              <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rPr>
              <a:t>・環境調整</a:t>
            </a:r>
            <a:endParaRPr kumimoji="1" lang="en-US" altLang="ja-JP" sz="24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a:p>
            <a:pPr algn="l">
              <a:defRPr/>
            </a:pPr>
            <a:r>
              <a:rPr kumimoji="1" lang="ja-JP" altLang="en-US" sz="24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・退所意思</a:t>
            </a:r>
            <a:r>
              <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rPr>
              <a:t>の確認</a:t>
            </a:r>
            <a:endParaRPr kumimoji="1" lang="en-US" altLang="ja-JP" sz="24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a:p>
            <a:pPr algn="l">
              <a:defRPr/>
            </a:pPr>
            <a:endParaRPr kumimoji="1" lang="en-US" altLang="ja-JP" sz="14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26635" name="上矢印 21"/>
          <p:cNvSpPr>
            <a:spLocks noChangeArrowheads="1"/>
          </p:cNvSpPr>
          <p:nvPr/>
        </p:nvSpPr>
        <p:spPr bwMode="auto">
          <a:xfrm rot="5400000">
            <a:off x="4139406" y="3069432"/>
            <a:ext cx="936625" cy="2087562"/>
          </a:xfrm>
          <a:prstGeom prst="upArrow">
            <a:avLst>
              <a:gd name="adj1" fmla="val 42630"/>
              <a:gd name="adj2" fmla="val 49973"/>
            </a:avLst>
          </a:prstGeom>
          <a:solidFill>
            <a:srgbClr val="FC620C"/>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pic>
        <p:nvPicPr>
          <p:cNvPr id="26636" name="Picture 8" descr="http://sozaidas.com/sozai/030000hitogata/03002P-tran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77913" y="2930525"/>
            <a:ext cx="496887" cy="846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7" name="Picture 14" descr="http://sozaidas.com/sozai/030000hitogata/03002G-trans.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71550" y="3594100"/>
            <a:ext cx="452438" cy="771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38" name="円/楕円 1"/>
          <p:cNvSpPr>
            <a:spLocks noChangeArrowheads="1"/>
          </p:cNvSpPr>
          <p:nvPr/>
        </p:nvSpPr>
        <p:spPr bwMode="auto">
          <a:xfrm>
            <a:off x="1100138" y="3179763"/>
            <a:ext cx="1527175" cy="1004887"/>
          </a:xfrm>
          <a:prstGeom prst="ellipse">
            <a:avLst/>
          </a:prstGeom>
          <a:noFill/>
          <a:ln w="9525" algn="ctr">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41" name="円/楕円 40"/>
          <p:cNvSpPr/>
          <p:nvPr/>
        </p:nvSpPr>
        <p:spPr>
          <a:xfrm>
            <a:off x="1668463" y="3284538"/>
            <a:ext cx="366712" cy="333375"/>
          </a:xfrm>
          <a:prstGeom prst="ellipse">
            <a:avLst/>
          </a:prstGeom>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fontAlgn="auto">
              <a:spcBef>
                <a:spcPts val="0"/>
              </a:spcBef>
              <a:spcAft>
                <a:spcPts val="0"/>
              </a:spcAft>
              <a:defRPr/>
            </a:pPr>
            <a:r>
              <a:rPr kumimoji="1" lang="ja-JP" altLang="en-US" sz="1600" b="1" dirty="0">
                <a:latin typeface="ＭＳ ゴシック" pitchFamily="49" charset="-128"/>
                <a:ea typeface="ＭＳ ゴシック" pitchFamily="49" charset="-128"/>
              </a:rPr>
              <a:t>子</a:t>
            </a:r>
            <a:endParaRPr kumimoji="1" lang="ja-JP" altLang="en-US" sz="1600" dirty="0">
              <a:latin typeface="ＭＳ ゴシック" pitchFamily="49" charset="-128"/>
              <a:ea typeface="ＭＳ ゴシック" pitchFamily="49" charset="-128"/>
            </a:endParaRPr>
          </a:p>
        </p:txBody>
      </p:sp>
      <p:sp>
        <p:nvSpPr>
          <p:cNvPr id="42" name="角丸四角形 41"/>
          <p:cNvSpPr/>
          <p:nvPr/>
        </p:nvSpPr>
        <p:spPr>
          <a:xfrm>
            <a:off x="1781175" y="3617913"/>
            <a:ext cx="142875" cy="303212"/>
          </a:xfrm>
          <a:prstGeom prst="roundRect">
            <a:avLst/>
          </a:prstGeom>
        </p:spPr>
        <p:style>
          <a:lnRef idx="1">
            <a:schemeClr val="accent1"/>
          </a:lnRef>
          <a:fillRef idx="2">
            <a:schemeClr val="accent1"/>
          </a:fillRef>
          <a:effectRef idx="1">
            <a:schemeClr val="accent1"/>
          </a:effectRef>
          <a:fontRef idx="minor">
            <a:schemeClr val="dk1"/>
          </a:fontRef>
        </p:style>
        <p:txBody>
          <a:bodyPr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defRPr/>
            </a:pPr>
            <a:endParaRPr kumimoji="1" lang="ja-JP" altLang="en-US"/>
          </a:p>
        </p:txBody>
      </p:sp>
      <p:pic>
        <p:nvPicPr>
          <p:cNvPr id="26641" name="Picture 8" descr="http://sozaidas.com/sozai/030000hitogata/03002P-tran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00263" y="3660775"/>
            <a:ext cx="477837" cy="81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46" name="グループ化 4"/>
          <p:cNvGrpSpPr>
            <a:grpSpLocks/>
          </p:cNvGrpSpPr>
          <p:nvPr/>
        </p:nvGrpSpPr>
        <p:grpSpPr bwMode="auto">
          <a:xfrm>
            <a:off x="6173788" y="1455738"/>
            <a:ext cx="846137" cy="749300"/>
            <a:chOff x="8089406" y="-1226909"/>
            <a:chExt cx="3133725" cy="2334673"/>
          </a:xfrm>
        </p:grpSpPr>
        <p:sp>
          <p:nvSpPr>
            <p:cNvPr id="48" name="正方形/長方形 47"/>
            <p:cNvSpPr/>
            <p:nvPr/>
          </p:nvSpPr>
          <p:spPr>
            <a:xfrm>
              <a:off x="8442171" y="-569047"/>
              <a:ext cx="2428196" cy="1676811"/>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kumimoji="1" lang="ja-JP" altLang="en-US"/>
            </a:p>
          </p:txBody>
        </p:sp>
        <p:sp>
          <p:nvSpPr>
            <p:cNvPr id="49" name="二等辺三角形 48"/>
            <p:cNvSpPr/>
            <p:nvPr/>
          </p:nvSpPr>
          <p:spPr>
            <a:xfrm>
              <a:off x="8089406" y="-1226909"/>
              <a:ext cx="3133725" cy="682595"/>
            </a:xfrm>
            <a:prstGeom prst="triangle">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kumimoji="1" lang="ja-JP" altLang="en-US"/>
            </a:p>
          </p:txBody>
        </p:sp>
      </p:grpSp>
      <p:sp>
        <p:nvSpPr>
          <p:cNvPr id="60" name="テキスト ボックス 59"/>
          <p:cNvSpPr txBox="1"/>
          <p:nvPr/>
        </p:nvSpPr>
        <p:spPr>
          <a:xfrm>
            <a:off x="6967538" y="1446213"/>
            <a:ext cx="1984375" cy="830262"/>
          </a:xfrm>
          <a:prstGeom prst="rect">
            <a:avLst/>
          </a:prstGeom>
          <a:noFill/>
        </p:spPr>
        <p:txBody>
          <a:bodyPr>
            <a:spAutoFit/>
          </a:bodyPr>
          <a:lstStyle/>
          <a:p>
            <a:pPr algn="l">
              <a:defRPr/>
            </a:pPr>
            <a:r>
              <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rPr>
              <a:t>環境調整後，自宅･親族宅</a:t>
            </a:r>
          </a:p>
        </p:txBody>
      </p:sp>
      <p:grpSp>
        <p:nvGrpSpPr>
          <p:cNvPr id="61" name="グループ化 4"/>
          <p:cNvGrpSpPr>
            <a:grpSpLocks/>
          </p:cNvGrpSpPr>
          <p:nvPr/>
        </p:nvGrpSpPr>
        <p:grpSpPr bwMode="auto">
          <a:xfrm>
            <a:off x="6156325" y="4051300"/>
            <a:ext cx="1011238" cy="890588"/>
            <a:chOff x="8089406" y="-1226909"/>
            <a:chExt cx="3133725" cy="2334673"/>
          </a:xfrm>
        </p:grpSpPr>
        <p:sp>
          <p:nvSpPr>
            <p:cNvPr id="67" name="正方形/長方形 66"/>
            <p:cNvSpPr/>
            <p:nvPr/>
          </p:nvSpPr>
          <p:spPr>
            <a:xfrm>
              <a:off x="8448531" y="-565209"/>
              <a:ext cx="2415474" cy="1672973"/>
            </a:xfrm>
            <a:prstGeom prst="rect">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kumimoji="1" lang="ja-JP" altLang="en-US"/>
            </a:p>
          </p:txBody>
        </p:sp>
        <p:sp>
          <p:nvSpPr>
            <p:cNvPr id="68" name="二等辺三角形 67"/>
            <p:cNvSpPr/>
            <p:nvPr/>
          </p:nvSpPr>
          <p:spPr>
            <a:xfrm>
              <a:off x="8089406" y="-1226909"/>
              <a:ext cx="3133725" cy="686669"/>
            </a:xfrm>
            <a:prstGeom prst="triangle">
              <a:avLst/>
            </a:prstGeom>
            <a:solidFill>
              <a:schemeClr val="accent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kumimoji="1" lang="ja-JP" altLang="en-US"/>
            </a:p>
          </p:txBody>
        </p:sp>
      </p:grpSp>
      <p:grpSp>
        <p:nvGrpSpPr>
          <p:cNvPr id="70" name="グループ化 4"/>
          <p:cNvGrpSpPr>
            <a:grpSpLocks/>
          </p:cNvGrpSpPr>
          <p:nvPr/>
        </p:nvGrpSpPr>
        <p:grpSpPr bwMode="auto">
          <a:xfrm>
            <a:off x="6156325" y="5300663"/>
            <a:ext cx="1082675" cy="977900"/>
            <a:chOff x="8089406" y="-1226909"/>
            <a:chExt cx="3133725" cy="2334673"/>
          </a:xfrm>
        </p:grpSpPr>
        <p:sp>
          <p:nvSpPr>
            <p:cNvPr id="71" name="正方形/長方形 70"/>
            <p:cNvSpPr/>
            <p:nvPr/>
          </p:nvSpPr>
          <p:spPr>
            <a:xfrm>
              <a:off x="8447809" y="-563651"/>
              <a:ext cx="2416920" cy="1671415"/>
            </a:xfrm>
            <a:prstGeom prst="rect">
              <a:avLst/>
            </a:prstGeom>
            <a:solidFill>
              <a:schemeClr val="accent1">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kumimoji="1" lang="ja-JP" altLang="en-US"/>
            </a:p>
          </p:txBody>
        </p:sp>
        <p:sp>
          <p:nvSpPr>
            <p:cNvPr id="72" name="二等辺三角形 71"/>
            <p:cNvSpPr/>
            <p:nvPr/>
          </p:nvSpPr>
          <p:spPr>
            <a:xfrm>
              <a:off x="8089406" y="-1226909"/>
              <a:ext cx="3133725" cy="685999"/>
            </a:xfrm>
            <a:prstGeom prst="triangle">
              <a:avLst/>
            </a:prstGeom>
            <a:solidFill>
              <a:schemeClr val="accent1">
                <a:lumMod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defRPr/>
              </a:pPr>
              <a:endParaRPr kumimoji="1" lang="ja-JP" altLang="en-US"/>
            </a:p>
          </p:txBody>
        </p:sp>
      </p:grpSp>
      <p:sp>
        <p:nvSpPr>
          <p:cNvPr id="73" name="テキスト ボックス 72"/>
          <p:cNvSpPr txBox="1"/>
          <p:nvPr/>
        </p:nvSpPr>
        <p:spPr>
          <a:xfrm>
            <a:off x="7115175" y="4005263"/>
            <a:ext cx="1560513" cy="830262"/>
          </a:xfrm>
          <a:prstGeom prst="rect">
            <a:avLst/>
          </a:prstGeom>
          <a:noFill/>
        </p:spPr>
        <p:txBody>
          <a:bodyPr>
            <a:spAutoFit/>
          </a:bodyPr>
          <a:lstStyle/>
          <a:p>
            <a:pPr algn="l">
              <a:defRPr/>
            </a:pPr>
            <a:r>
              <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rPr>
              <a:t>自立援助</a:t>
            </a:r>
            <a:r>
              <a:rPr kumimoji="1" lang="ja-JP" altLang="en-US" sz="24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ホーム</a:t>
            </a:r>
            <a:endPar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26647" name="円形吹き出し 4"/>
          <p:cNvSpPr>
            <a:spLocks noChangeArrowheads="1"/>
          </p:cNvSpPr>
          <p:nvPr/>
        </p:nvSpPr>
        <p:spPr bwMode="auto">
          <a:xfrm>
            <a:off x="2195513" y="1865313"/>
            <a:ext cx="3600450" cy="1217612"/>
          </a:xfrm>
          <a:prstGeom prst="wedgeEllipseCallout">
            <a:avLst>
              <a:gd name="adj1" fmla="val -59125"/>
              <a:gd name="adj2" fmla="val 64505"/>
            </a:avLst>
          </a:prstGeom>
          <a:solidFill>
            <a:schemeClr val="bg1"/>
          </a:solidFill>
          <a:ln w="9525" algn="ctr">
            <a:solidFill>
              <a:schemeClr val="tx1"/>
            </a:solidFill>
            <a:round/>
            <a:headEnd/>
            <a:tailEnd/>
          </a:ln>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39" name="テキスト ボックス 38"/>
          <p:cNvSpPr txBox="1"/>
          <p:nvPr/>
        </p:nvSpPr>
        <p:spPr>
          <a:xfrm>
            <a:off x="2484438" y="2060575"/>
            <a:ext cx="3084512" cy="831850"/>
          </a:xfrm>
          <a:prstGeom prst="rect">
            <a:avLst/>
          </a:prstGeom>
          <a:noFill/>
        </p:spPr>
        <p:txBody>
          <a:bodyPr>
            <a:spAutoFit/>
          </a:bodyPr>
          <a:lstStyle/>
          <a:p>
            <a:pPr algn="l">
              <a:defRPr/>
            </a:pPr>
            <a:r>
              <a:rPr kumimoji="1" lang="ja-JP" altLang="en-US" sz="2400" b="1" dirty="0">
                <a:solidFill>
                  <a:srgbClr val="FF0000"/>
                </a:solidFill>
                <a:latin typeface="+mj-ea"/>
                <a:ea typeface="+mj-ea"/>
              </a:rPr>
              <a:t>シェルターを出て，頑張ってみようかな</a:t>
            </a:r>
          </a:p>
        </p:txBody>
      </p:sp>
      <p:sp>
        <p:nvSpPr>
          <p:cNvPr id="26649" name="正方形/長方形 5"/>
          <p:cNvSpPr>
            <a:spLocks noChangeArrowheads="1"/>
          </p:cNvSpPr>
          <p:nvPr/>
        </p:nvSpPr>
        <p:spPr bwMode="auto">
          <a:xfrm>
            <a:off x="6156325" y="2500313"/>
            <a:ext cx="1049338" cy="1433512"/>
          </a:xfrm>
          <a:prstGeom prst="rect">
            <a:avLst/>
          </a:prstGeom>
          <a:solidFill>
            <a:srgbClr val="FFFF00"/>
          </a:solidFill>
          <a:ln>
            <a:noFill/>
          </a:ln>
          <a:extLst>
            <a:ext uri="{91240B29-F687-4F45-9708-019B960494DF}">
              <a14:hiddenLine xmlns:a14="http://schemas.microsoft.com/office/drawing/2010/main" w="9525" algn="ctr">
                <a:solidFill>
                  <a:srgbClr val="000000"/>
                </a:solidFill>
                <a:round/>
                <a:headEnd/>
                <a:tailEnd/>
              </a14:hiddenLine>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26650" name="正方形/長方形 7"/>
          <p:cNvSpPr>
            <a:spLocks noChangeArrowheads="1"/>
          </p:cNvSpPr>
          <p:nvPr/>
        </p:nvSpPr>
        <p:spPr bwMode="auto">
          <a:xfrm>
            <a:off x="6443663" y="2690813"/>
            <a:ext cx="163512" cy="239712"/>
          </a:xfrm>
          <a:prstGeom prst="rect">
            <a:avLst/>
          </a:prstGeom>
          <a:solidFill>
            <a:schemeClr val="bg1"/>
          </a:solidFill>
          <a:ln w="9525" algn="ctr">
            <a:solidFill>
              <a:schemeClr val="tx1"/>
            </a:solidFill>
            <a:round/>
            <a:headEnd/>
            <a:tailEnd/>
          </a:ln>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26651" name="正方形/長方形 42"/>
          <p:cNvSpPr>
            <a:spLocks noChangeArrowheads="1"/>
          </p:cNvSpPr>
          <p:nvPr/>
        </p:nvSpPr>
        <p:spPr bwMode="auto">
          <a:xfrm>
            <a:off x="6732588" y="2692400"/>
            <a:ext cx="163512" cy="239713"/>
          </a:xfrm>
          <a:prstGeom prst="rect">
            <a:avLst/>
          </a:prstGeom>
          <a:solidFill>
            <a:schemeClr val="bg1"/>
          </a:solidFill>
          <a:ln w="9525" algn="ctr">
            <a:solidFill>
              <a:schemeClr val="tx1"/>
            </a:solidFill>
            <a:round/>
            <a:headEnd/>
            <a:tailEnd/>
          </a:ln>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26652" name="正方形/長方形 43"/>
          <p:cNvSpPr>
            <a:spLocks noChangeArrowheads="1"/>
          </p:cNvSpPr>
          <p:nvPr/>
        </p:nvSpPr>
        <p:spPr bwMode="auto">
          <a:xfrm>
            <a:off x="6443663" y="3086100"/>
            <a:ext cx="163512" cy="239713"/>
          </a:xfrm>
          <a:prstGeom prst="rect">
            <a:avLst/>
          </a:prstGeom>
          <a:solidFill>
            <a:schemeClr val="bg1"/>
          </a:solidFill>
          <a:ln w="9525" algn="ctr">
            <a:solidFill>
              <a:schemeClr val="tx1"/>
            </a:solidFill>
            <a:round/>
            <a:headEnd/>
            <a:tailEnd/>
          </a:ln>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26653" name="正方形/長方形 44"/>
          <p:cNvSpPr>
            <a:spLocks noChangeArrowheads="1"/>
          </p:cNvSpPr>
          <p:nvPr/>
        </p:nvSpPr>
        <p:spPr bwMode="auto">
          <a:xfrm>
            <a:off x="6732588" y="3086100"/>
            <a:ext cx="163512" cy="239713"/>
          </a:xfrm>
          <a:prstGeom prst="rect">
            <a:avLst/>
          </a:prstGeom>
          <a:solidFill>
            <a:schemeClr val="bg1"/>
          </a:solidFill>
          <a:ln w="9525" algn="ctr">
            <a:solidFill>
              <a:schemeClr val="tx1"/>
            </a:solidFill>
            <a:round/>
            <a:headEnd/>
            <a:tailEnd/>
          </a:ln>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47" name="テキスト ボックス 46"/>
          <p:cNvSpPr txBox="1"/>
          <p:nvPr/>
        </p:nvSpPr>
        <p:spPr>
          <a:xfrm>
            <a:off x="7019925" y="2636838"/>
            <a:ext cx="1860550" cy="831850"/>
          </a:xfrm>
          <a:prstGeom prst="rect">
            <a:avLst/>
          </a:prstGeom>
          <a:noFill/>
        </p:spPr>
        <p:txBody>
          <a:bodyPr>
            <a:spAutoFit/>
          </a:bodyPr>
          <a:lstStyle/>
          <a:p>
            <a:pPr algn="l">
              <a:defRPr/>
            </a:pPr>
            <a:r>
              <a:rPr kumimoji="1" lang="ja-JP" altLang="en-US" sz="2400" b="1" dirty="0">
                <a:solidFill>
                  <a:schemeClr val="tx1">
                    <a:lumMod val="65000"/>
                    <a:lumOff val="35000"/>
                  </a:schemeClr>
                </a:solidFill>
                <a:latin typeface="ＭＳ ゴシック" panose="020B0609070205080204" pitchFamily="49" charset="-128"/>
                <a:ea typeface="ＭＳ ゴシック" panose="020B0609070205080204" pitchFamily="49" charset="-128"/>
              </a:rPr>
              <a:t>一人暮らし（自立）</a:t>
            </a:r>
          </a:p>
        </p:txBody>
      </p:sp>
      <p:sp>
        <p:nvSpPr>
          <p:cNvPr id="26655" name="左中かっこ 1"/>
          <p:cNvSpPr>
            <a:spLocks/>
          </p:cNvSpPr>
          <p:nvPr/>
        </p:nvSpPr>
        <p:spPr bwMode="auto">
          <a:xfrm>
            <a:off x="5580063" y="1484313"/>
            <a:ext cx="576262" cy="4899025"/>
          </a:xfrm>
          <a:prstGeom prst="leftBrace">
            <a:avLst>
              <a:gd name="adj1" fmla="val 8344"/>
              <a:gd name="adj2" fmla="val 50000"/>
            </a:avLst>
          </a:prstGeom>
          <a:noFill/>
          <a:ln w="9525"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lgn="l" eaLnBrk="0" hangingPunct="0">
              <a:spcBef>
                <a:spcPct val="20000"/>
              </a:spcBef>
              <a:buChar char="•"/>
              <a:defRPr sz="3200">
                <a:solidFill>
                  <a:schemeClr val="tx1"/>
                </a:solidFill>
                <a:latin typeface="ＭＳ Ｐゴシック" panose="020B0600070205080204" pitchFamily="50" charset="-128"/>
                <a:ea typeface="ＭＳ Ｐゴシック" panose="020B0600070205080204" pitchFamily="50" charset="-128"/>
              </a:defRPr>
            </a:lvl1pPr>
            <a:lvl2pPr marL="742950" indent="-285750" algn="l" eaLnBrk="0" hangingPunct="0">
              <a:spcBef>
                <a:spcPct val="20000"/>
              </a:spcBef>
              <a:buChar char="–"/>
              <a:defRPr sz="2800">
                <a:solidFill>
                  <a:schemeClr val="tx1"/>
                </a:solidFill>
                <a:latin typeface="ＭＳ Ｐゴシック" panose="020B0600070205080204" pitchFamily="50" charset="-128"/>
                <a:ea typeface="ＭＳ Ｐゴシック" panose="020B0600070205080204" pitchFamily="50" charset="-128"/>
              </a:defRPr>
            </a:lvl2pPr>
            <a:lvl3pPr marL="1143000" indent="-228600" algn="l" eaLnBrk="0" hangingPunct="0">
              <a:spcBef>
                <a:spcPct val="20000"/>
              </a:spcBef>
              <a:buChar char="•"/>
              <a:defRPr sz="2400">
                <a:solidFill>
                  <a:schemeClr val="tx1"/>
                </a:solidFill>
                <a:latin typeface="ＭＳ Ｐゴシック" panose="020B0600070205080204" pitchFamily="50" charset="-128"/>
                <a:ea typeface="ＭＳ Ｐゴシック" panose="020B0600070205080204" pitchFamily="50" charset="-128"/>
              </a:defRPr>
            </a:lvl3pPr>
            <a:lvl4pPr marL="16002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4pPr>
            <a:lvl5pPr marL="2057400" indent="-228600" algn="l" eaLnBrk="0" hangingPunct="0">
              <a:spcBef>
                <a:spcPct val="20000"/>
              </a:spcBef>
              <a:buChar char="»"/>
              <a:defRPr sz="2000">
                <a:solidFill>
                  <a:schemeClr val="tx1"/>
                </a:solidFill>
                <a:latin typeface="ＭＳ Ｐゴシック" panose="020B0600070205080204" pitchFamily="50" charset="-128"/>
                <a:ea typeface="ＭＳ Ｐゴシック" panose="020B0600070205080204" pitchFamily="50" charset="-128"/>
              </a:defRPr>
            </a:lvl5pPr>
            <a:lvl6pPr marL="25146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6pPr>
            <a:lvl7pPr marL="29718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7pPr>
            <a:lvl8pPr marL="34290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8pPr>
            <a:lvl9pPr marL="3886200" indent="-228600" eaLnBrk="0" fontAlgn="base" hangingPunct="0">
              <a:spcBef>
                <a:spcPct val="20000"/>
              </a:spcBef>
              <a:spcAft>
                <a:spcPct val="0"/>
              </a:spcAft>
              <a:buChar char="»"/>
              <a:defRPr sz="2000">
                <a:solidFill>
                  <a:schemeClr val="tx1"/>
                </a:solidFill>
                <a:latin typeface="ＭＳ Ｐゴシック" panose="020B0600070205080204" pitchFamily="50" charset="-128"/>
                <a:ea typeface="ＭＳ Ｐゴシック" panose="020B0600070205080204" pitchFamily="50" charset="-128"/>
              </a:defRPr>
            </a:lvl9pPr>
          </a:lstStyle>
          <a:p>
            <a:pPr algn="r" eaLnBrk="1" hangingPunct="1">
              <a:spcBef>
                <a:spcPct val="0"/>
              </a:spcBef>
              <a:buFontTx/>
              <a:buNone/>
            </a:pPr>
            <a:endParaRPr lang="ja-JP" altLang="en-US" sz="1800">
              <a:latin typeface="Arial" panose="020B0604020202020204" pitchFamily="34" charset="0"/>
              <a:ea typeface="SimSun" panose="02010600030101010101" pitchFamily="2" charset="-122"/>
            </a:endParaRPr>
          </a:p>
        </p:txBody>
      </p:sp>
      <p:sp>
        <p:nvSpPr>
          <p:cNvPr id="69" name="テキスト ボックス 68"/>
          <p:cNvSpPr txBox="1"/>
          <p:nvPr/>
        </p:nvSpPr>
        <p:spPr>
          <a:xfrm>
            <a:off x="7059133" y="5278969"/>
            <a:ext cx="2173288" cy="1446550"/>
          </a:xfrm>
          <a:prstGeom prst="rect">
            <a:avLst/>
          </a:prstGeom>
          <a:noFill/>
        </p:spPr>
        <p:txBody>
          <a:bodyPr>
            <a:spAutoFit/>
          </a:bodyPr>
          <a:lstStyle/>
          <a:p>
            <a:pPr>
              <a:defRPr/>
            </a:pPr>
            <a:r>
              <a:rPr kumimoji="1" lang="ja-JP" altLang="en-US" sz="2200" b="1" dirty="0">
                <a:solidFill>
                  <a:schemeClr val="tx1">
                    <a:lumMod val="65000"/>
                    <a:lumOff val="35000"/>
                  </a:schemeClr>
                </a:solidFill>
                <a:latin typeface="ＭＳ ゴシック" panose="020B0609070205080204" pitchFamily="49" charset="-128"/>
                <a:ea typeface="ＭＳ ゴシック" panose="020B0609070205080204" pitchFamily="49" charset="-128"/>
              </a:rPr>
              <a:t>住込就労先，</a:t>
            </a:r>
            <a:r>
              <a:rPr kumimoji="1" lang="ja-JP" altLang="en-US" sz="22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児童</a:t>
            </a:r>
            <a:r>
              <a:rPr kumimoji="1" lang="ja-JP" altLang="en-US" sz="2200" b="1" dirty="0">
                <a:solidFill>
                  <a:schemeClr val="tx1">
                    <a:lumMod val="65000"/>
                    <a:lumOff val="35000"/>
                  </a:schemeClr>
                </a:solidFill>
                <a:latin typeface="ＭＳ ゴシック" panose="020B0609070205080204" pitchFamily="49" charset="-128"/>
                <a:ea typeface="ＭＳ ゴシック" panose="020B0609070205080204" pitchFamily="49" charset="-128"/>
              </a:rPr>
              <a:t>養護施設･里親</a:t>
            </a:r>
            <a:r>
              <a:rPr kumimoji="1" lang="ja-JP" altLang="en-US" sz="22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･婦人</a:t>
            </a:r>
            <a:r>
              <a:rPr kumimoji="1" lang="ja-JP" altLang="en-US" sz="2200" b="1" dirty="0">
                <a:solidFill>
                  <a:schemeClr val="tx1">
                    <a:lumMod val="65000"/>
                    <a:lumOff val="35000"/>
                  </a:schemeClr>
                </a:solidFill>
                <a:latin typeface="ＭＳ ゴシック" panose="020B0609070205080204" pitchFamily="49" charset="-128"/>
                <a:ea typeface="ＭＳ ゴシック" panose="020B0609070205080204" pitchFamily="49" charset="-128"/>
              </a:rPr>
              <a:t>保護</a:t>
            </a:r>
            <a:r>
              <a:rPr kumimoji="1" lang="ja-JP" altLang="en-US" sz="2200" b="1" dirty="0" smtClean="0">
                <a:solidFill>
                  <a:schemeClr val="tx1">
                    <a:lumMod val="65000"/>
                    <a:lumOff val="35000"/>
                  </a:schemeClr>
                </a:solidFill>
                <a:latin typeface="ＭＳ ゴシック" panose="020B0609070205080204" pitchFamily="49" charset="-128"/>
                <a:ea typeface="ＭＳ ゴシック" panose="020B0609070205080204" pitchFamily="49" charset="-128"/>
              </a:rPr>
              <a:t>施設等施設</a:t>
            </a:r>
            <a:endParaRPr kumimoji="1" lang="ja-JP" altLang="en-US" sz="2200" b="1" dirty="0">
              <a:solidFill>
                <a:schemeClr val="tx1">
                  <a:lumMod val="65000"/>
                  <a:lumOff val="35000"/>
                </a:schemeClr>
              </a:solidFill>
              <a:latin typeface="ＭＳ ゴシック" panose="020B0609070205080204" pitchFamily="49" charset="-128"/>
              <a:ea typeface="ＭＳ ゴシック" panose="020B0609070205080204" pitchFamily="49" charset="-128"/>
            </a:endParaRPr>
          </a:p>
        </p:txBody>
      </p:sp>
      <p:sp>
        <p:nvSpPr>
          <p:cNvPr id="43" name="角丸四角形 42"/>
          <p:cNvSpPr/>
          <p:nvPr/>
        </p:nvSpPr>
        <p:spPr>
          <a:xfrm>
            <a:off x="3786188" y="4738688"/>
            <a:ext cx="1793875" cy="1931988"/>
          </a:xfrm>
          <a:prstGeom prst="round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400" dirty="0" smtClean="0">
                <a:solidFill>
                  <a:schemeClr val="tx1"/>
                </a:solidFill>
              </a:rPr>
              <a:t>入所期間</a:t>
            </a:r>
            <a:endParaRPr kumimoji="1" lang="en-US" altLang="ja-JP" sz="2400" dirty="0" smtClean="0">
              <a:solidFill>
                <a:schemeClr val="tx1"/>
              </a:solidFill>
            </a:endParaRPr>
          </a:p>
          <a:p>
            <a:pPr algn="ctr"/>
            <a:endParaRPr kumimoji="1" lang="en-US" altLang="ja-JP" sz="2400" dirty="0">
              <a:solidFill>
                <a:schemeClr val="tx1"/>
              </a:solidFill>
            </a:endParaRPr>
          </a:p>
          <a:p>
            <a:pPr algn="ctr"/>
            <a:r>
              <a:rPr kumimoji="1" lang="ja-JP" altLang="en-US" sz="2400" dirty="0" smtClean="0">
                <a:solidFill>
                  <a:schemeClr val="tx1"/>
                </a:solidFill>
              </a:rPr>
              <a:t>数日～</a:t>
            </a:r>
            <a:endParaRPr kumimoji="1" lang="en-US" altLang="ja-JP" sz="2400" dirty="0" smtClean="0">
              <a:solidFill>
                <a:schemeClr val="tx1"/>
              </a:solidFill>
            </a:endParaRPr>
          </a:p>
          <a:p>
            <a:pPr algn="ctr"/>
            <a:r>
              <a:rPr kumimoji="1" lang="ja-JP" altLang="en-US" sz="2400" dirty="0" smtClean="0">
                <a:solidFill>
                  <a:schemeClr val="tx1"/>
                </a:solidFill>
              </a:rPr>
              <a:t>２か月程度</a:t>
            </a:r>
            <a:endParaRPr kumimoji="1" lang="ja-JP" altLang="en-US" dirty="0"/>
          </a:p>
        </p:txBody>
      </p:sp>
      <p:sp>
        <p:nvSpPr>
          <p:cNvPr id="44" name="タイトル 1"/>
          <p:cNvSpPr txBox="1">
            <a:spLocks/>
          </p:cNvSpPr>
          <p:nvPr/>
        </p:nvSpPr>
        <p:spPr>
          <a:xfrm>
            <a:off x="652463" y="222767"/>
            <a:ext cx="8382000" cy="665162"/>
          </a:xfrm>
          <a:prstGeom prst="rect">
            <a:avLst/>
          </a:prstGeom>
        </p:spPr>
        <p:txBody>
          <a:bodyPr vert="horz" wrap="square" lIns="0" tIns="0" rIns="0" bIns="0" rtlCol="0" anchor="t">
            <a:normAutofit/>
          </a:bodyPr>
          <a:lst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r>
              <a:rPr kumimoji="1" lang="ja-JP" altLang="en-US" sz="4000" dirty="0" smtClean="0">
                <a:solidFill>
                  <a:schemeClr val="tx1"/>
                </a:solidFill>
                <a:latin typeface="HG丸ｺﾞｼｯｸM-PRO" panose="020F0600000000000000" pitchFamily="50" charset="-128"/>
                <a:ea typeface="HG丸ｺﾞｼｯｸM-PRO" panose="020F0600000000000000" pitchFamily="50" charset="-128"/>
              </a:rPr>
              <a:t>退所の流れ（イメージ）</a:t>
            </a:r>
            <a:endParaRPr kumimoji="1" lang="ja-JP" altLang="en-US" sz="4000" dirty="0">
              <a:solidFill>
                <a:schemeClr val="tx1"/>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222293157"/>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41176" y="548680"/>
            <a:ext cx="8686800" cy="553998"/>
          </a:xfrm>
        </p:spPr>
        <p:txBody>
          <a:bodyPr>
            <a:normAutofit fontScale="90000"/>
          </a:bodyPr>
          <a:lstStyle/>
          <a:p>
            <a:pPr algn="l" eaLnBrk="1" hangingPunct="1"/>
            <a:r>
              <a:rPr lang="ja-JP" altLang="en-US" sz="4000" b="1" dirty="0" smtClean="0">
                <a:latin typeface="HG丸ｺﾞｼｯｸM-PRO" panose="020F0600000000000000" pitchFamily="50" charset="-128"/>
                <a:ea typeface="HG丸ｺﾞｼｯｸM-PRO" panose="020F0600000000000000" pitchFamily="50" charset="-128"/>
              </a:rPr>
              <a:t>子どもシェルターの制度上の位置づけ</a:t>
            </a:r>
            <a:endParaRPr lang="ja-JP" altLang="ja-JP" sz="4000" b="1" dirty="0" smtClean="0">
              <a:latin typeface="HG丸ｺﾞｼｯｸM-PRO" panose="020F0600000000000000" pitchFamily="50" charset="-128"/>
              <a:ea typeface="HG丸ｺﾞｼｯｸM-PRO" panose="020F0600000000000000" pitchFamily="50" charset="-128"/>
            </a:endParaRPr>
          </a:p>
        </p:txBody>
      </p:sp>
      <p:sp>
        <p:nvSpPr>
          <p:cNvPr id="8195" name="Rectangle 3"/>
          <p:cNvSpPr>
            <a:spLocks noGrp="1" noChangeArrowheads="1"/>
          </p:cNvSpPr>
          <p:nvPr>
            <p:ph idx="1"/>
          </p:nvPr>
        </p:nvSpPr>
        <p:spPr>
          <a:xfrm>
            <a:off x="611560" y="1412776"/>
            <a:ext cx="7905080" cy="6321731"/>
          </a:xfrm>
        </p:spPr>
        <p:txBody>
          <a:bodyPr/>
          <a:lstStyle/>
          <a:p>
            <a:pPr eaLnBrk="1" hangingPunct="1">
              <a:buFont typeface="Wingdings" panose="05000000000000000000" pitchFamily="2" charset="2"/>
              <a:buChar char="l"/>
              <a:defRPr/>
            </a:pPr>
            <a:r>
              <a:rPr lang="ja-JP" altLang="en-US" sz="2600" dirty="0" smtClean="0">
                <a:solidFill>
                  <a:schemeClr val="tx1">
                    <a:lumMod val="75000"/>
                    <a:lumOff val="25000"/>
                  </a:schemeClr>
                </a:solidFill>
              </a:rPr>
              <a:t>自立援助ホームとは，委託を受けて</a:t>
            </a:r>
            <a:r>
              <a:rPr lang="ja-JP" altLang="en-US" sz="2600" dirty="0" smtClean="0">
                <a:solidFill>
                  <a:srgbClr val="FF0000"/>
                </a:solidFill>
              </a:rPr>
              <a:t>児童自立生活援助事業</a:t>
            </a:r>
            <a:r>
              <a:rPr lang="ja-JP" altLang="en-US" sz="2600" dirty="0" smtClean="0">
                <a:solidFill>
                  <a:schemeClr val="tx1">
                    <a:lumMod val="75000"/>
                    <a:lumOff val="25000"/>
                  </a:schemeClr>
                </a:solidFill>
              </a:rPr>
              <a:t>（児童福祉法第６条第１項）を行うための「共同生活を営むべき住居」（同法第</a:t>
            </a:r>
            <a:r>
              <a:rPr lang="en-US" altLang="ja-JP" sz="2600" dirty="0" smtClean="0">
                <a:solidFill>
                  <a:schemeClr val="tx1">
                    <a:lumMod val="75000"/>
                    <a:lumOff val="25000"/>
                  </a:schemeClr>
                </a:solidFill>
              </a:rPr>
              <a:t>33</a:t>
            </a:r>
            <a:r>
              <a:rPr lang="ja-JP" altLang="en-US" sz="2600" dirty="0" smtClean="0">
                <a:solidFill>
                  <a:schemeClr val="tx1">
                    <a:lumMod val="75000"/>
                    <a:lumOff val="25000"/>
                  </a:schemeClr>
                </a:solidFill>
              </a:rPr>
              <a:t>条の６第１項）</a:t>
            </a:r>
          </a:p>
          <a:p>
            <a:pPr eaLnBrk="1" hangingPunct="1">
              <a:buFont typeface="Wingdings" panose="05000000000000000000" pitchFamily="2" charset="2"/>
              <a:buChar char="l"/>
              <a:defRPr/>
            </a:pPr>
            <a:r>
              <a:rPr lang="ja-JP" altLang="en-US" sz="2600" dirty="0" smtClean="0">
                <a:solidFill>
                  <a:schemeClr val="tx1">
                    <a:lumMod val="75000"/>
                    <a:lumOff val="25000"/>
                  </a:schemeClr>
                </a:solidFill>
              </a:rPr>
              <a:t>子どもシェルターは，</a:t>
            </a:r>
            <a:r>
              <a:rPr lang="ja-JP" altLang="en-US" sz="2600" u="sng" dirty="0" smtClean="0">
                <a:solidFill>
                  <a:schemeClr val="tx1">
                    <a:lumMod val="75000"/>
                    <a:lumOff val="25000"/>
                  </a:schemeClr>
                </a:solidFill>
              </a:rPr>
              <a:t>平成２３年７月１９日の児童自立援助事業実施要綱改正</a:t>
            </a:r>
            <a:r>
              <a:rPr lang="ja-JP" altLang="en-US" sz="2600" dirty="0" smtClean="0">
                <a:solidFill>
                  <a:schemeClr val="tx1">
                    <a:lumMod val="75000"/>
                    <a:lumOff val="25000"/>
                  </a:schemeClr>
                </a:solidFill>
              </a:rPr>
              <a:t>により，</a:t>
            </a:r>
            <a:r>
              <a:rPr lang="ja-JP" altLang="en-US" sz="2600" dirty="0" smtClean="0">
                <a:solidFill>
                  <a:schemeClr val="tx2"/>
                </a:solidFill>
              </a:rPr>
              <a:t>自立援助ホームとして，委託を受ける。行政からの措置費あり。</a:t>
            </a:r>
          </a:p>
          <a:p>
            <a:pPr eaLnBrk="1" hangingPunct="1">
              <a:buFont typeface="Wingdings" panose="05000000000000000000" pitchFamily="2" charset="2"/>
              <a:buChar char="l"/>
              <a:defRPr/>
            </a:pPr>
            <a:r>
              <a:rPr lang="ja-JP" altLang="en-US" sz="2600" dirty="0" smtClean="0">
                <a:solidFill>
                  <a:schemeClr val="tx1">
                    <a:lumMod val="75000"/>
                    <a:lumOff val="25000"/>
                  </a:schemeClr>
                </a:solidFill>
              </a:rPr>
              <a:t>その結果，制度上は，</a:t>
            </a:r>
            <a:r>
              <a:rPr lang="ja-JP" altLang="en-US" sz="2600" dirty="0" smtClean="0">
                <a:solidFill>
                  <a:schemeClr val="tx2"/>
                </a:solidFill>
              </a:rPr>
              <a:t>子どもシェルターは自立援助ホームの一類型</a:t>
            </a:r>
            <a:r>
              <a:rPr lang="ja-JP" altLang="en-US" sz="2600" dirty="0" smtClean="0">
                <a:solidFill>
                  <a:schemeClr val="tx1">
                    <a:lumMod val="75000"/>
                    <a:lumOff val="25000"/>
                  </a:schemeClr>
                </a:solidFill>
              </a:rPr>
              <a:t>である。</a:t>
            </a:r>
            <a:endParaRPr lang="en-US" altLang="ja-JP" sz="2600" dirty="0" smtClean="0">
              <a:solidFill>
                <a:schemeClr val="tx1">
                  <a:lumMod val="75000"/>
                  <a:lumOff val="25000"/>
                </a:schemeClr>
              </a:solidFill>
            </a:endParaRPr>
          </a:p>
          <a:p>
            <a:pPr eaLnBrk="1" hangingPunct="1">
              <a:buFont typeface="Wingdings" panose="05000000000000000000" pitchFamily="2" charset="2"/>
              <a:buChar char="l"/>
              <a:defRPr/>
            </a:pPr>
            <a:r>
              <a:rPr lang="ja-JP" altLang="en-US" sz="2600" dirty="0" smtClean="0">
                <a:solidFill>
                  <a:schemeClr val="tx1">
                    <a:lumMod val="75000"/>
                    <a:lumOff val="25000"/>
                  </a:schemeClr>
                </a:solidFill>
              </a:rPr>
              <a:t>もっとも，緊急一時保護の場として“</a:t>
            </a:r>
            <a:r>
              <a:rPr lang="ja-JP" altLang="en-US" sz="2600" dirty="0" smtClean="0">
                <a:solidFill>
                  <a:srgbClr val="FF0000"/>
                </a:solidFill>
              </a:rPr>
              <a:t>一時保護所の代替補完機能</a:t>
            </a:r>
            <a:r>
              <a:rPr lang="ja-JP" altLang="en-US" sz="2600" dirty="0" smtClean="0">
                <a:solidFill>
                  <a:schemeClr val="tx1">
                    <a:lumMod val="75000"/>
                    <a:lumOff val="25000"/>
                  </a:schemeClr>
                </a:solidFill>
              </a:rPr>
              <a:t>”という側面。</a:t>
            </a:r>
            <a:r>
              <a:rPr lang="ja-JP" altLang="en-US" sz="2600" dirty="0" smtClean="0">
                <a:solidFill>
                  <a:srgbClr val="FF0000"/>
                </a:solidFill>
              </a:rPr>
              <a:t>就労自立の前段階にある子ども</a:t>
            </a:r>
            <a:r>
              <a:rPr lang="ja-JP" altLang="en-US" sz="2600" dirty="0" smtClean="0">
                <a:solidFill>
                  <a:schemeClr val="tx1">
                    <a:lumMod val="75000"/>
                    <a:lumOff val="25000"/>
                  </a:schemeClr>
                </a:solidFill>
              </a:rPr>
              <a:t>を対象。自立援助ホームとは異なる役割をも担う。</a:t>
            </a:r>
            <a:endParaRPr lang="en-US" altLang="ja-JP" sz="2600" dirty="0" smtClean="0">
              <a:solidFill>
                <a:schemeClr val="tx1">
                  <a:lumMod val="75000"/>
                  <a:lumOff val="25000"/>
                </a:schemeClr>
              </a:solidFill>
            </a:endParaRPr>
          </a:p>
          <a:p>
            <a:pPr>
              <a:defRPr/>
            </a:pPr>
            <a:r>
              <a:rPr lang="en-US" altLang="ja-JP" sz="2600" u="sng" dirty="0">
                <a:solidFill>
                  <a:schemeClr val="tx1">
                    <a:lumMod val="75000"/>
                    <a:lumOff val="25000"/>
                  </a:schemeClr>
                </a:solidFill>
              </a:rPr>
              <a:t>※</a:t>
            </a:r>
            <a:r>
              <a:rPr lang="ja-JP" altLang="en-US" sz="2600" u="sng" dirty="0">
                <a:solidFill>
                  <a:schemeClr val="tx1">
                    <a:lumMod val="75000"/>
                    <a:lumOff val="25000"/>
                  </a:schemeClr>
                </a:solidFill>
              </a:rPr>
              <a:t>自立援助ホーム入所には保護者の同意不要，１８歳以上も可能。</a:t>
            </a:r>
          </a:p>
          <a:p>
            <a:pPr eaLnBrk="1" hangingPunct="1">
              <a:buFont typeface="Wingdings" panose="05000000000000000000" pitchFamily="2" charset="2"/>
              <a:buChar char="l"/>
              <a:defRPr/>
            </a:pPr>
            <a:endParaRPr lang="en-US" altLang="ja-JP" sz="2600" dirty="0">
              <a:solidFill>
                <a:schemeClr val="tx1">
                  <a:lumMod val="75000"/>
                  <a:lumOff val="25000"/>
                </a:schemeClr>
              </a:solidFill>
            </a:endParaRPr>
          </a:p>
          <a:p>
            <a:pPr eaLnBrk="1" hangingPunct="1">
              <a:buFont typeface="Wingdings" panose="05000000000000000000" pitchFamily="2" charset="2"/>
              <a:buChar char="l"/>
              <a:defRPr/>
            </a:pPr>
            <a:endParaRPr lang="ja-JP" altLang="en-US" sz="2600" dirty="0" smtClean="0">
              <a:solidFill>
                <a:schemeClr val="tx1">
                  <a:lumMod val="75000"/>
                  <a:lumOff val="25000"/>
                </a:schemeClr>
              </a:solidFill>
            </a:endParaRPr>
          </a:p>
          <a:p>
            <a:pPr eaLnBrk="1" hangingPunct="1">
              <a:buFont typeface="Wingdings" panose="05000000000000000000" pitchFamily="2" charset="2"/>
              <a:buChar char="l"/>
              <a:defRPr/>
            </a:pPr>
            <a:endParaRPr lang="ja-JP" altLang="ja-JP" sz="2600" dirty="0" smtClean="0"/>
          </a:p>
        </p:txBody>
      </p:sp>
    </p:spTree>
    <p:extLst>
      <p:ext uri="{BB962C8B-B14F-4D97-AF65-F5344CB8AC3E}">
        <p14:creationId xmlns:p14="http://schemas.microsoft.com/office/powerpoint/2010/main" val="7804897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txBox="1">
            <a:spLocks noChangeArrowheads="1"/>
          </p:cNvSpPr>
          <p:nvPr/>
        </p:nvSpPr>
        <p:spPr>
          <a:xfrm>
            <a:off x="223065" y="376308"/>
            <a:ext cx="8686800" cy="1107996"/>
          </a:xfrm>
          <a:prstGeom prst="rect">
            <a:avLst/>
          </a:prstGeom>
        </p:spPr>
        <p:txBody>
          <a:bodyPr vert="horz" wrap="square" lIns="0" tIns="0" rIns="0" bIns="0" rtlCol="0" anchor="t">
            <a:spAutoFit/>
          </a:bodyPr>
          <a:lstStyle>
            <a:lvl1pPr algn="l" defTabSz="912813" rtl="0" fontAlgn="base">
              <a:lnSpc>
                <a:spcPct val="90000"/>
              </a:lnSpc>
              <a:spcBef>
                <a:spcPct val="0"/>
              </a:spcBef>
              <a:spcAft>
                <a:spcPct val="0"/>
              </a:spcAft>
              <a:defRPr lang="en-US" sz="4800" kern="1200" spc="-125" dirty="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a:lvl2pPr algn="l" defTabSz="912813" rtl="0" fontAlgn="base">
              <a:lnSpc>
                <a:spcPct val="90000"/>
              </a:lnSpc>
              <a:spcBef>
                <a:spcPct val="0"/>
              </a:spcBef>
              <a:spcAft>
                <a:spcPct val="0"/>
              </a:spcAft>
              <a:defRPr sz="4800">
                <a:solidFill>
                  <a:schemeClr val="tx1"/>
                </a:solidFill>
                <a:latin typeface="Calibri" pitchFamily="34" charset="0"/>
                <a:cs typeface="Arial" charset="0"/>
              </a:defRPr>
            </a:lvl2pPr>
            <a:lvl3pPr algn="l" defTabSz="912813" rtl="0" fontAlgn="base">
              <a:lnSpc>
                <a:spcPct val="90000"/>
              </a:lnSpc>
              <a:spcBef>
                <a:spcPct val="0"/>
              </a:spcBef>
              <a:spcAft>
                <a:spcPct val="0"/>
              </a:spcAft>
              <a:defRPr sz="4800">
                <a:solidFill>
                  <a:schemeClr val="tx1"/>
                </a:solidFill>
                <a:latin typeface="Calibri" pitchFamily="34" charset="0"/>
                <a:cs typeface="Arial" charset="0"/>
              </a:defRPr>
            </a:lvl3pPr>
            <a:lvl4pPr algn="l" defTabSz="912813" rtl="0" fontAlgn="base">
              <a:lnSpc>
                <a:spcPct val="90000"/>
              </a:lnSpc>
              <a:spcBef>
                <a:spcPct val="0"/>
              </a:spcBef>
              <a:spcAft>
                <a:spcPct val="0"/>
              </a:spcAft>
              <a:defRPr sz="4800">
                <a:solidFill>
                  <a:schemeClr val="tx1"/>
                </a:solidFill>
                <a:latin typeface="Calibri" pitchFamily="34" charset="0"/>
                <a:cs typeface="Arial" charset="0"/>
              </a:defRPr>
            </a:lvl4pPr>
            <a:lvl5pPr algn="l" defTabSz="912813" rtl="0" fontAlgn="base">
              <a:lnSpc>
                <a:spcPct val="90000"/>
              </a:lnSpc>
              <a:spcBef>
                <a:spcPct val="0"/>
              </a:spcBef>
              <a:spcAft>
                <a:spcPct val="0"/>
              </a:spcAft>
              <a:defRPr sz="4800">
                <a:solidFill>
                  <a:schemeClr val="tx1"/>
                </a:solidFill>
                <a:latin typeface="Calibri" pitchFamily="34" charset="0"/>
                <a:cs typeface="Arial" charset="0"/>
              </a:defRPr>
            </a:lvl5pPr>
            <a:lvl6pPr marL="457200" algn="l" defTabSz="912813" rtl="0" fontAlgn="base">
              <a:lnSpc>
                <a:spcPct val="90000"/>
              </a:lnSpc>
              <a:spcBef>
                <a:spcPct val="0"/>
              </a:spcBef>
              <a:spcAft>
                <a:spcPct val="0"/>
              </a:spcAft>
              <a:defRPr sz="4800">
                <a:solidFill>
                  <a:schemeClr val="tx1"/>
                </a:solidFill>
                <a:latin typeface="Calibri" pitchFamily="34" charset="0"/>
                <a:cs typeface="Arial" charset="0"/>
              </a:defRPr>
            </a:lvl6pPr>
            <a:lvl7pPr marL="914400" algn="l" defTabSz="912813" rtl="0" fontAlgn="base">
              <a:lnSpc>
                <a:spcPct val="90000"/>
              </a:lnSpc>
              <a:spcBef>
                <a:spcPct val="0"/>
              </a:spcBef>
              <a:spcAft>
                <a:spcPct val="0"/>
              </a:spcAft>
              <a:defRPr sz="4800">
                <a:solidFill>
                  <a:schemeClr val="tx1"/>
                </a:solidFill>
                <a:latin typeface="Calibri" pitchFamily="34" charset="0"/>
                <a:cs typeface="Arial" charset="0"/>
              </a:defRPr>
            </a:lvl7pPr>
            <a:lvl8pPr marL="1371600" algn="l" defTabSz="912813" rtl="0" fontAlgn="base">
              <a:lnSpc>
                <a:spcPct val="90000"/>
              </a:lnSpc>
              <a:spcBef>
                <a:spcPct val="0"/>
              </a:spcBef>
              <a:spcAft>
                <a:spcPct val="0"/>
              </a:spcAft>
              <a:defRPr sz="4800">
                <a:solidFill>
                  <a:schemeClr val="tx1"/>
                </a:solidFill>
                <a:latin typeface="Calibri" pitchFamily="34" charset="0"/>
                <a:cs typeface="Arial" charset="0"/>
              </a:defRPr>
            </a:lvl8pPr>
            <a:lvl9pPr marL="1828800" algn="l" defTabSz="912813" rtl="0" fontAlgn="base">
              <a:lnSpc>
                <a:spcPct val="90000"/>
              </a:lnSpc>
              <a:spcBef>
                <a:spcPct val="0"/>
              </a:spcBef>
              <a:spcAft>
                <a:spcPct val="0"/>
              </a:spcAft>
              <a:defRPr sz="4800">
                <a:solidFill>
                  <a:schemeClr val="tx1"/>
                </a:solidFill>
                <a:latin typeface="Calibri" pitchFamily="34" charset="0"/>
                <a:cs typeface="Arial" charset="0"/>
              </a:defRPr>
            </a:lvl9pPr>
          </a:lstStyle>
          <a:p>
            <a:pPr algn="ctr"/>
            <a:r>
              <a:rPr lang="ja-JP" altLang="en-US" sz="4000" b="1" dirty="0" smtClean="0">
                <a:solidFill>
                  <a:schemeClr val="tx1"/>
                </a:solidFill>
                <a:latin typeface="HG丸ｺﾞｼｯｸM-PRO" panose="020F0600000000000000" pitchFamily="50" charset="-128"/>
                <a:ea typeface="HG丸ｺﾞｼｯｸM-PRO" panose="020F0600000000000000" pitchFamily="50" charset="-128"/>
              </a:rPr>
              <a:t>子どもを預かる権限</a:t>
            </a:r>
            <a:endParaRPr altLang="ja-JP" sz="4000" b="1" dirty="0" smtClean="0">
              <a:solidFill>
                <a:schemeClr val="tx1"/>
              </a:solidFill>
              <a:latin typeface="HG丸ｺﾞｼｯｸM-PRO" panose="020F0600000000000000" pitchFamily="50" charset="-128"/>
              <a:ea typeface="HG丸ｺﾞｼｯｸM-PRO" panose="020F0600000000000000" pitchFamily="50" charset="-128"/>
            </a:endParaRPr>
          </a:p>
          <a:p>
            <a:pPr algn="ctr"/>
            <a:r>
              <a:rPr lang="ja-JP" altLang="en-US" sz="4000" b="1" dirty="0" smtClean="0">
                <a:solidFill>
                  <a:schemeClr val="tx1"/>
                </a:solidFill>
                <a:latin typeface="HG丸ｺﾞｼｯｸM-PRO" panose="020F0600000000000000" pitchFamily="50" charset="-128"/>
                <a:ea typeface="HG丸ｺﾞｼｯｸM-PRO" panose="020F0600000000000000" pitchFamily="50" charset="-128"/>
              </a:rPr>
              <a:t>～親権に対抗できるのか～</a:t>
            </a:r>
            <a:endParaRPr lang="ja-JP" altLang="ja-JP" sz="4000" b="1" dirty="0" smtClean="0">
              <a:solidFill>
                <a:schemeClr val="tx1"/>
              </a:solidFill>
              <a:latin typeface="HG丸ｺﾞｼｯｸM-PRO" panose="020F0600000000000000" pitchFamily="50" charset="-128"/>
              <a:ea typeface="HG丸ｺﾞｼｯｸM-PRO" panose="020F0600000000000000" pitchFamily="50" charset="-128"/>
            </a:endParaRPr>
          </a:p>
        </p:txBody>
      </p:sp>
      <p:sp>
        <p:nvSpPr>
          <p:cNvPr id="4" name="正方形/長方形 3"/>
          <p:cNvSpPr/>
          <p:nvPr/>
        </p:nvSpPr>
        <p:spPr bwMode="auto">
          <a:xfrm>
            <a:off x="772961" y="2060176"/>
            <a:ext cx="8136904" cy="1675466"/>
          </a:xfrm>
          <a:prstGeom prst="rect">
            <a:avLst/>
          </a:prstGeom>
          <a:solidFill>
            <a:schemeClr val="accent1">
              <a:lumMod val="20000"/>
              <a:lumOff val="80000"/>
            </a:schemeClr>
          </a:solidFill>
          <a:ln>
            <a:solidFill>
              <a:schemeClr val="accent1">
                <a:lumMod val="20000"/>
                <a:lumOff val="80000"/>
              </a:schemeClr>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r>
              <a:rPr lang="ja-JP" altLang="en-US" sz="3200" b="1" dirty="0" smtClean="0">
                <a:solidFill>
                  <a:srgbClr val="FF0000"/>
                </a:solidFill>
                <a:effectLst>
                  <a:outerShdw blurRad="38100" dist="38100" dir="2700000" algn="tl">
                    <a:srgbClr val="000000">
                      <a:alpha val="43137"/>
                    </a:srgbClr>
                  </a:outerShdw>
                </a:effectLst>
                <a:latin typeface="Segoe" pitchFamily="34" charset="0"/>
              </a:rPr>
              <a:t>子どもの意思</a:t>
            </a:r>
            <a:endParaRPr lang="en-US" altLang="ja-JP" sz="3200" b="1" dirty="0" smtClean="0">
              <a:solidFill>
                <a:srgbClr val="FF0000"/>
              </a:solidFill>
              <a:effectLst>
                <a:outerShdw blurRad="38100" dist="38100" dir="2700000" algn="tl">
                  <a:srgbClr val="000000">
                    <a:alpha val="43137"/>
                  </a:srgbClr>
                </a:outerShdw>
              </a:effectLst>
              <a:latin typeface="Segoe" pitchFamily="34" charset="0"/>
            </a:endParaRPr>
          </a:p>
          <a:p>
            <a:pPr defTabSz="1096963"/>
            <a:endParaRPr lang="en-US" altLang="ja-JP" sz="2800" b="1" dirty="0">
              <a:solidFill>
                <a:srgbClr val="FF0000"/>
              </a:solidFill>
              <a:effectLst>
                <a:outerShdw blurRad="38100" dist="38100" dir="2700000" algn="tl">
                  <a:srgbClr val="000000">
                    <a:alpha val="43137"/>
                  </a:srgbClr>
                </a:outerShdw>
              </a:effectLst>
              <a:latin typeface="Segoe" pitchFamily="34" charset="0"/>
            </a:endParaRPr>
          </a:p>
          <a:p>
            <a:pPr defTabSz="1096963"/>
            <a:endParaRPr lang="ja-JP" altLang="en-US" sz="2800" b="1" dirty="0" smtClean="0">
              <a:solidFill>
                <a:srgbClr val="FF0000"/>
              </a:solidFill>
              <a:effectLst>
                <a:outerShdw blurRad="38100" dist="38100" dir="2700000" algn="tl">
                  <a:srgbClr val="000000">
                    <a:alpha val="43137"/>
                  </a:srgbClr>
                </a:outerShdw>
              </a:effectLst>
              <a:latin typeface="Segoe" pitchFamily="34" charset="0"/>
            </a:endParaRPr>
          </a:p>
        </p:txBody>
      </p:sp>
      <p:sp>
        <p:nvSpPr>
          <p:cNvPr id="7" name="正方形/長方形 6"/>
          <p:cNvSpPr/>
          <p:nvPr/>
        </p:nvSpPr>
        <p:spPr bwMode="auto">
          <a:xfrm>
            <a:off x="7232431" y="2854173"/>
            <a:ext cx="1476164" cy="547428"/>
          </a:xfrm>
          <a:prstGeom prst="rect">
            <a:avLst/>
          </a:prstGeom>
          <a:solidFill>
            <a:srgbClr val="FFFF99"/>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r>
              <a:rPr lang="ja-JP" altLang="en-US" sz="2000" b="1" dirty="0" smtClean="0">
                <a:solidFill>
                  <a:srgbClr val="000000"/>
                </a:solidFill>
                <a:effectLst>
                  <a:outerShdw blurRad="38100" dist="38100" dir="2700000" algn="tl">
                    <a:srgbClr val="000000">
                      <a:alpha val="43137"/>
                    </a:srgbClr>
                  </a:outerShdw>
                </a:effectLst>
                <a:latin typeface="Segoe" pitchFamily="34" charset="0"/>
              </a:rPr>
              <a:t>２０歳以上</a:t>
            </a:r>
          </a:p>
        </p:txBody>
      </p:sp>
      <p:sp>
        <p:nvSpPr>
          <p:cNvPr id="10" name="下矢印 9"/>
          <p:cNvSpPr/>
          <p:nvPr/>
        </p:nvSpPr>
        <p:spPr bwMode="auto">
          <a:xfrm>
            <a:off x="2167090" y="3421165"/>
            <a:ext cx="594203" cy="887757"/>
          </a:xfrm>
          <a:prstGeom prst="downArrow">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ja-JP" altLang="en-US" sz="2800" dirty="0" smtClean="0">
              <a:solidFill>
                <a:srgbClr val="000000"/>
              </a:solidFill>
              <a:effectLst>
                <a:outerShdw blurRad="38100" dist="38100" dir="2700000" algn="tl">
                  <a:srgbClr val="000000">
                    <a:alpha val="43137"/>
                  </a:srgbClr>
                </a:outerShdw>
              </a:effectLst>
              <a:latin typeface="Segoe" pitchFamily="34" charset="0"/>
            </a:endParaRPr>
          </a:p>
        </p:txBody>
      </p:sp>
      <p:sp>
        <p:nvSpPr>
          <p:cNvPr id="12" name="下矢印 11"/>
          <p:cNvSpPr/>
          <p:nvPr/>
        </p:nvSpPr>
        <p:spPr bwMode="auto">
          <a:xfrm>
            <a:off x="5162601" y="3403288"/>
            <a:ext cx="561527" cy="859437"/>
          </a:xfrm>
          <a:prstGeom prst="downArrow">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ja-JP" altLang="en-US" sz="2800" dirty="0" smtClean="0">
              <a:solidFill>
                <a:srgbClr val="000000"/>
              </a:solidFill>
              <a:effectLst>
                <a:outerShdw blurRad="38100" dist="38100" dir="2700000" algn="tl">
                  <a:srgbClr val="000000">
                    <a:alpha val="43137"/>
                  </a:srgbClr>
                </a:outerShdw>
              </a:effectLst>
              <a:latin typeface="Segoe" pitchFamily="34" charset="0"/>
            </a:endParaRPr>
          </a:p>
        </p:txBody>
      </p:sp>
      <p:sp>
        <p:nvSpPr>
          <p:cNvPr id="14" name="正方形/長方形 13"/>
          <p:cNvSpPr/>
          <p:nvPr/>
        </p:nvSpPr>
        <p:spPr bwMode="auto">
          <a:xfrm>
            <a:off x="1178062" y="4906109"/>
            <a:ext cx="2717221" cy="830753"/>
          </a:xfrm>
          <a:prstGeom prst="rect">
            <a:avLst/>
          </a:prstGeom>
          <a:solidFill>
            <a:schemeClr val="accent2">
              <a:lumMod val="20000"/>
              <a:lumOff val="80000"/>
            </a:schemeClr>
          </a:solidFill>
          <a:ln>
            <a:solidFill>
              <a:schemeClr val="accent2">
                <a:lumMod val="20000"/>
                <a:lumOff val="80000"/>
              </a:schemeClr>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altLang="ja-JP" sz="2800" dirty="0" smtClean="0">
              <a:solidFill>
                <a:srgbClr val="000000"/>
              </a:solidFill>
              <a:effectLst>
                <a:outerShdw blurRad="38100" dist="38100" dir="2700000" algn="tl">
                  <a:srgbClr val="000000">
                    <a:alpha val="43137"/>
                  </a:srgbClr>
                </a:outerShdw>
              </a:effectLst>
              <a:latin typeface="Segoe" pitchFamily="34" charset="0"/>
            </a:endParaRPr>
          </a:p>
          <a:p>
            <a:pPr algn="ctr" defTabSz="1096963"/>
            <a:r>
              <a:rPr lang="ja-JP" altLang="en-US" sz="2800" dirty="0" smtClean="0">
                <a:solidFill>
                  <a:srgbClr val="000000"/>
                </a:solidFill>
                <a:effectLst>
                  <a:outerShdw blurRad="38100" dist="38100" dir="2700000" algn="tl">
                    <a:srgbClr val="000000">
                      <a:alpha val="43137"/>
                    </a:srgbClr>
                  </a:outerShdw>
                </a:effectLst>
                <a:latin typeface="Segoe" pitchFamily="34" charset="0"/>
              </a:rPr>
              <a:t>一時保護委託</a:t>
            </a:r>
            <a:endParaRPr lang="en-US" altLang="ja-JP" sz="2800" dirty="0" smtClean="0">
              <a:solidFill>
                <a:srgbClr val="000000"/>
              </a:solidFill>
              <a:effectLst>
                <a:outerShdw blurRad="38100" dist="38100" dir="2700000" algn="tl">
                  <a:srgbClr val="000000">
                    <a:alpha val="43137"/>
                  </a:srgbClr>
                </a:outerShdw>
              </a:effectLst>
              <a:latin typeface="Segoe" pitchFamily="34" charset="0"/>
            </a:endParaRPr>
          </a:p>
          <a:p>
            <a:pPr algn="ctr" defTabSz="1096963"/>
            <a:endParaRPr lang="ja-JP" altLang="en-US" sz="2800" dirty="0" smtClean="0">
              <a:solidFill>
                <a:srgbClr val="000000"/>
              </a:solidFill>
              <a:effectLst>
                <a:outerShdw blurRad="38100" dist="38100" dir="2700000" algn="tl">
                  <a:srgbClr val="000000">
                    <a:alpha val="43137"/>
                  </a:srgbClr>
                </a:outerShdw>
              </a:effectLst>
              <a:latin typeface="Segoe" pitchFamily="34" charset="0"/>
            </a:endParaRPr>
          </a:p>
        </p:txBody>
      </p:sp>
      <p:sp>
        <p:nvSpPr>
          <p:cNvPr id="15" name="正方形/長方形 14"/>
          <p:cNvSpPr/>
          <p:nvPr/>
        </p:nvSpPr>
        <p:spPr bwMode="auto">
          <a:xfrm>
            <a:off x="4189473" y="4379741"/>
            <a:ext cx="2707112" cy="1676993"/>
          </a:xfrm>
          <a:prstGeom prst="rect">
            <a:avLst/>
          </a:prstGeom>
          <a:solidFill>
            <a:schemeClr val="accent2">
              <a:lumMod val="20000"/>
              <a:lumOff val="80000"/>
            </a:schemeClr>
          </a:solidFill>
          <a:ln>
            <a:solidFill>
              <a:schemeClr val="accent2">
                <a:lumMod val="20000"/>
                <a:lumOff val="80000"/>
              </a:schemeClr>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endParaRPr lang="en-US" altLang="ja-JP" sz="2800" dirty="0" smtClean="0">
              <a:solidFill>
                <a:srgbClr val="000000"/>
              </a:solidFill>
              <a:effectLst>
                <a:outerShdw blurRad="38100" dist="38100" dir="2700000" algn="tl">
                  <a:srgbClr val="000000">
                    <a:alpha val="43137"/>
                  </a:srgbClr>
                </a:outerShdw>
              </a:effectLst>
              <a:latin typeface="Segoe" pitchFamily="34" charset="0"/>
            </a:endParaRPr>
          </a:p>
          <a:p>
            <a:pPr algn="ctr" defTabSz="1096963"/>
            <a:r>
              <a:rPr lang="ja-JP" altLang="en-US" sz="2800" dirty="0" smtClean="0">
                <a:solidFill>
                  <a:srgbClr val="000000"/>
                </a:solidFill>
                <a:effectLst>
                  <a:outerShdw blurRad="38100" dist="38100" dir="2700000" algn="tl">
                    <a:srgbClr val="000000">
                      <a:alpha val="43137"/>
                    </a:srgbClr>
                  </a:outerShdw>
                </a:effectLst>
                <a:latin typeface="Segoe" pitchFamily="34" charset="0"/>
              </a:rPr>
              <a:t>児童自立生活援助の実施</a:t>
            </a:r>
            <a:r>
              <a:rPr lang="ja-JP" altLang="en-US" sz="2800" dirty="0" smtClean="0">
                <a:solidFill>
                  <a:srgbClr val="000000"/>
                </a:solidFill>
                <a:effectLst>
                  <a:outerShdw blurRad="38100" dist="38100" dir="2700000" algn="tl">
                    <a:srgbClr val="000000">
                      <a:alpha val="43137"/>
                    </a:srgbClr>
                  </a:outerShdw>
                </a:effectLst>
                <a:latin typeface="Segoe" pitchFamily="34" charset="0"/>
              </a:rPr>
              <a:t>　</a:t>
            </a:r>
            <a:endParaRPr lang="en-US" altLang="ja-JP" sz="2800" dirty="0">
              <a:solidFill>
                <a:srgbClr val="000000"/>
              </a:solidFill>
              <a:effectLst>
                <a:outerShdw blurRad="38100" dist="38100" dir="2700000" algn="tl">
                  <a:srgbClr val="000000">
                    <a:alpha val="43137"/>
                  </a:srgbClr>
                </a:outerShdw>
              </a:effectLst>
              <a:latin typeface="Segoe" pitchFamily="34" charset="0"/>
            </a:endParaRPr>
          </a:p>
        </p:txBody>
      </p:sp>
      <p:sp>
        <p:nvSpPr>
          <p:cNvPr id="16" name="正方形/長方形 15"/>
          <p:cNvSpPr/>
          <p:nvPr/>
        </p:nvSpPr>
        <p:spPr bwMode="auto">
          <a:xfrm>
            <a:off x="1069799" y="4332829"/>
            <a:ext cx="5970196" cy="576064"/>
          </a:xfrm>
          <a:prstGeom prst="rect">
            <a:avLst/>
          </a:prstGeom>
          <a:solidFill>
            <a:srgbClr val="FFFF00"/>
          </a:solidFill>
          <a:ln>
            <a:solidFill>
              <a:srgbClr val="FFFF00"/>
            </a:solid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r>
              <a:rPr lang="ja-JP" altLang="en-US" sz="2800" b="1" dirty="0" smtClean="0">
                <a:solidFill>
                  <a:srgbClr val="050595"/>
                </a:solidFill>
                <a:effectLst>
                  <a:outerShdw blurRad="38100" dist="38100" dir="2700000" algn="tl">
                    <a:srgbClr val="000000">
                      <a:alpha val="43137"/>
                    </a:srgbClr>
                  </a:outerShdw>
                </a:effectLst>
                <a:latin typeface="Segoe" pitchFamily="34" charset="0"/>
              </a:rPr>
              <a:t>児童相談所</a:t>
            </a:r>
          </a:p>
        </p:txBody>
      </p:sp>
      <p:sp>
        <p:nvSpPr>
          <p:cNvPr id="17" name="正方形/長方形 16"/>
          <p:cNvSpPr/>
          <p:nvPr/>
        </p:nvSpPr>
        <p:spPr bwMode="auto">
          <a:xfrm>
            <a:off x="4054897" y="2843188"/>
            <a:ext cx="2976264" cy="572731"/>
          </a:xfrm>
          <a:prstGeom prst="rect">
            <a:avLst/>
          </a:prstGeom>
          <a:solidFill>
            <a:srgbClr val="FFFF99"/>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r>
              <a:rPr lang="ja-JP" altLang="en-US" sz="2800" dirty="0" smtClean="0">
                <a:solidFill>
                  <a:srgbClr val="000000"/>
                </a:solidFill>
                <a:effectLst>
                  <a:outerShdw blurRad="38100" dist="38100" dir="2700000" algn="tl">
                    <a:srgbClr val="000000">
                      <a:alpha val="43137"/>
                    </a:srgbClr>
                  </a:outerShdw>
                </a:effectLst>
                <a:latin typeface="Segoe" pitchFamily="34" charset="0"/>
              </a:rPr>
              <a:t>１８歳～２０歳未満</a:t>
            </a:r>
          </a:p>
        </p:txBody>
      </p:sp>
      <p:sp>
        <p:nvSpPr>
          <p:cNvPr id="18" name="正方形/長方形 17"/>
          <p:cNvSpPr/>
          <p:nvPr/>
        </p:nvSpPr>
        <p:spPr bwMode="auto">
          <a:xfrm>
            <a:off x="942955" y="2839855"/>
            <a:ext cx="2952328" cy="576064"/>
          </a:xfrm>
          <a:prstGeom prst="rect">
            <a:avLst/>
          </a:prstGeom>
          <a:solidFill>
            <a:srgbClr val="FFFF99"/>
          </a:solidFill>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algn="ctr" defTabSz="1096963"/>
            <a:r>
              <a:rPr lang="ja-JP" altLang="en-US" sz="2800" dirty="0" smtClean="0">
                <a:solidFill>
                  <a:srgbClr val="000000"/>
                </a:solidFill>
                <a:effectLst>
                  <a:outerShdw blurRad="38100" dist="38100" dir="2700000" algn="tl">
                    <a:srgbClr val="000000">
                      <a:alpha val="43137"/>
                    </a:srgbClr>
                  </a:outerShdw>
                </a:effectLst>
                <a:latin typeface="Segoe" pitchFamily="34" charset="0"/>
              </a:rPr>
              <a:t>１８歳未満</a:t>
            </a:r>
          </a:p>
        </p:txBody>
      </p:sp>
      <p:sp>
        <p:nvSpPr>
          <p:cNvPr id="19" name="正方形/長方形 18"/>
          <p:cNvSpPr/>
          <p:nvPr/>
        </p:nvSpPr>
        <p:spPr bwMode="auto">
          <a:xfrm>
            <a:off x="2167090" y="5716201"/>
            <a:ext cx="6127298" cy="1507628"/>
          </a:xfrm>
          <a:prstGeom prst="rect">
            <a:avLst/>
          </a:prstGeom>
          <a:noFill/>
          <a:ln>
            <a:noFill/>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109728" tIns="54864" rIns="109728" bIns="54864" numCol="1" rtlCol="0" anchor="ctr" anchorCtr="0" compatLnSpc="1">
            <a:prstTxWarp prst="textNoShape">
              <a:avLst/>
            </a:prstTxWarp>
          </a:bodyPr>
          <a:lstStyle/>
          <a:p>
            <a:pPr defTabSz="1096963"/>
            <a:r>
              <a:rPr lang="en-US" altLang="ja-JP" sz="2000" b="1" dirty="0" smtClean="0">
                <a:solidFill>
                  <a:srgbClr val="050595"/>
                </a:solidFill>
                <a:effectLst>
                  <a:outerShdw blurRad="38100" dist="38100" dir="2700000" algn="tl">
                    <a:srgbClr val="000000">
                      <a:alpha val="43137"/>
                    </a:srgbClr>
                  </a:outerShdw>
                </a:effectLst>
                <a:latin typeface="Segoe" pitchFamily="34" charset="0"/>
              </a:rPr>
              <a:t>※</a:t>
            </a:r>
            <a:r>
              <a:rPr lang="ja-JP" altLang="en-US" sz="2000" b="1" dirty="0" smtClean="0">
                <a:solidFill>
                  <a:srgbClr val="050595"/>
                </a:solidFill>
                <a:effectLst>
                  <a:outerShdw blurRad="38100" dist="38100" dir="2700000" algn="tl">
                    <a:srgbClr val="000000">
                      <a:alpha val="43137"/>
                    </a:srgbClr>
                  </a:outerShdw>
                </a:effectLst>
                <a:latin typeface="Segoe" pitchFamily="34" charset="0"/>
              </a:rPr>
              <a:t>児童相談所との連携が</a:t>
            </a:r>
            <a:r>
              <a:rPr lang="ja-JP" altLang="en-US" sz="2000" b="1" dirty="0" smtClean="0">
                <a:solidFill>
                  <a:srgbClr val="050595"/>
                </a:solidFill>
                <a:effectLst>
                  <a:outerShdw blurRad="38100" dist="38100" dir="2700000" algn="tl">
                    <a:srgbClr val="000000">
                      <a:alpha val="43137"/>
                    </a:srgbClr>
                  </a:outerShdw>
                </a:effectLst>
                <a:latin typeface="Segoe" pitchFamily="34" charset="0"/>
              </a:rPr>
              <a:t>不可欠</a:t>
            </a:r>
            <a:endParaRPr lang="en-US" altLang="ja-JP" sz="2000" b="1" dirty="0" smtClean="0">
              <a:solidFill>
                <a:srgbClr val="050595"/>
              </a:solidFill>
              <a:effectLst>
                <a:outerShdw blurRad="38100" dist="38100" dir="2700000" algn="tl">
                  <a:srgbClr val="000000">
                    <a:alpha val="43137"/>
                  </a:srgbClr>
                </a:outerShdw>
              </a:effectLst>
              <a:latin typeface="Segoe" pitchFamily="34" charset="0"/>
            </a:endParaRPr>
          </a:p>
        </p:txBody>
      </p:sp>
    </p:spTree>
    <p:extLst>
      <p:ext uri="{BB962C8B-B14F-4D97-AF65-F5344CB8AC3E}">
        <p14:creationId xmlns:p14="http://schemas.microsoft.com/office/powerpoint/2010/main" val="95950748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Blue_With_White_Cloud_Border_template_Segoe_TP010286717">
  <a:themeElements>
    <a:clrScheme name="Blue Template-Template">
      <a:dk1>
        <a:srgbClr val="000000"/>
      </a:dk1>
      <a:lt1>
        <a:srgbClr val="FFFFFF"/>
      </a:lt1>
      <a:dk2>
        <a:srgbClr val="050595"/>
      </a:dk2>
      <a:lt2>
        <a:srgbClr val="FFFF99"/>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8D45093-9C65-46FB-9332-B88902DC522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プレゼンテーションのスライドのサンプル (青に縁が白い雲のデザイン)</Template>
  <TotalTime>29965</TotalTime>
  <Words>1385</Words>
  <Application>Microsoft Office PowerPoint</Application>
  <PresentationFormat>画面に合わせる (4:3)</PresentationFormat>
  <Paragraphs>256</Paragraphs>
  <Slides>12</Slides>
  <Notes>4</Notes>
  <HiddenSlides>0</HiddenSlides>
  <MMClips>0</MMClips>
  <ScaleCrop>false</ScaleCrop>
  <HeadingPairs>
    <vt:vector size="6" baseType="variant">
      <vt:variant>
        <vt:lpstr>使用されているフォント</vt:lpstr>
      </vt:variant>
      <vt:variant>
        <vt:i4>11</vt:i4>
      </vt:variant>
      <vt:variant>
        <vt:lpstr>テーマ</vt:lpstr>
      </vt:variant>
      <vt:variant>
        <vt:i4>3</vt:i4>
      </vt:variant>
      <vt:variant>
        <vt:lpstr>スライド タイトル</vt:lpstr>
      </vt:variant>
      <vt:variant>
        <vt:i4>12</vt:i4>
      </vt:variant>
    </vt:vector>
  </HeadingPairs>
  <TitlesOfParts>
    <vt:vector size="26" baseType="lpstr">
      <vt:lpstr>$ＪＳ明朝</vt:lpstr>
      <vt:lpstr>HG丸ｺﾞｼｯｸM-PRO</vt:lpstr>
      <vt:lpstr>ＭＳ Ｐゴシック</vt:lpstr>
      <vt:lpstr>ＭＳ ゴシック</vt:lpstr>
      <vt:lpstr>Segoe</vt:lpstr>
      <vt:lpstr>SimSun</vt:lpstr>
      <vt:lpstr>Arial</vt:lpstr>
      <vt:lpstr>Calibri</vt:lpstr>
      <vt:lpstr>Calibri Light</vt:lpstr>
      <vt:lpstr>Courier New</vt:lpstr>
      <vt:lpstr>Wingdings</vt:lpstr>
      <vt:lpstr>1_Blue_With_White_Cloud_Border_template_Segoe_TP010286717</vt:lpstr>
      <vt:lpstr>White with Courier font for code slides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子どもシェルターの制度上の位置づけ</vt:lpstr>
      <vt:lpstr>PowerPoint プレゼンテーション</vt:lpstr>
      <vt:lpstr>PowerPoint プレゼンテーション</vt:lpstr>
      <vt:lpstr>課　題</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子どもの法律と人権</dc:title>
  <dc:creator>横江崇</dc:creator>
  <cp:keywords/>
  <cp:lastModifiedBy>Takashi Yokoe</cp:lastModifiedBy>
  <cp:revision>478</cp:revision>
  <cp:lastPrinted>2018-04-13T02:31:22Z</cp:lastPrinted>
  <dcterms:created xsi:type="dcterms:W3CDTF">2014-10-22T10:28:26Z</dcterms:created>
  <dcterms:modified xsi:type="dcterms:W3CDTF">2018-04-13T02:33:44Z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TC102867179990</vt:lpwstr>
  </property>
</Properties>
</file>